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Lst>
  <p:sldSz cx="18288000" cy="10287000"/>
  <p:notesSz cx="6858000" cy="9144000"/>
  <p:embeddedFontLst>
    <p:embeddedFont>
      <p:font typeface="Raleway" pitchFamily="2" charset="0"/>
      <p:regular r:id="rId19"/>
    </p:embeddedFont>
    <p:embeddedFont>
      <p:font typeface="Raleway Bold" charset="0"/>
      <p:regular r:id="rId20"/>
    </p:embeddedFont>
    <p:embeddedFont>
      <p:font typeface="Raleway Medium" pitchFamily="2" charset="0"/>
      <p:regular r:id="rId21"/>
    </p:embeddedFont>
    <p:embeddedFont>
      <p:font typeface="Raleway Semi-Bold" panose="020B0604020202020204" charset="0"/>
      <p:regular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6" d="100"/>
          <a:sy n="56" d="100"/>
        </p:scale>
        <p:origin x="610"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12/4/2024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12/4/2024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12/4/2024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12/4/2024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24.svg"/><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11.sv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BF6F1"/>
        </a:solidFill>
        <a:effectLst/>
      </p:bgPr>
    </p:bg>
    <p:spTree>
      <p:nvGrpSpPr>
        <p:cNvPr id="1" name=""/>
        <p:cNvGrpSpPr/>
        <p:nvPr/>
      </p:nvGrpSpPr>
      <p:grpSpPr>
        <a:xfrm>
          <a:off x="0" y="0"/>
          <a:ext cx="0" cy="0"/>
          <a:chOff x="0" y="0"/>
          <a:chExt cx="0" cy="0"/>
        </a:xfrm>
      </p:grpSpPr>
      <p:sp>
        <p:nvSpPr>
          <p:cNvPr id="2" name="Freeform 2"/>
          <p:cNvSpPr/>
          <p:nvPr/>
        </p:nvSpPr>
        <p:spPr>
          <a:xfrm rot="-10800000">
            <a:off x="-1250538" y="-1743878"/>
            <a:ext cx="12814134" cy="12814134"/>
          </a:xfrm>
          <a:custGeom>
            <a:avLst/>
            <a:gdLst/>
            <a:ahLst/>
            <a:cxnLst/>
            <a:rect l="l" t="t" r="r" b="b"/>
            <a:pathLst>
              <a:path w="12814134" h="12814134">
                <a:moveTo>
                  <a:pt x="0" y="0"/>
                </a:moveTo>
                <a:lnTo>
                  <a:pt x="12814134" y="0"/>
                </a:lnTo>
                <a:lnTo>
                  <a:pt x="12814134" y="12814134"/>
                </a:lnTo>
                <a:lnTo>
                  <a:pt x="0" y="1281413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1708050" y="2014066"/>
            <a:ext cx="5746778" cy="6258867"/>
          </a:xfrm>
          <a:custGeom>
            <a:avLst/>
            <a:gdLst/>
            <a:ahLst/>
            <a:cxnLst/>
            <a:rect l="l" t="t" r="r" b="b"/>
            <a:pathLst>
              <a:path w="5746778" h="6258867">
                <a:moveTo>
                  <a:pt x="0" y="0"/>
                </a:moveTo>
                <a:lnTo>
                  <a:pt x="5746778" y="0"/>
                </a:lnTo>
                <a:lnTo>
                  <a:pt x="5746778" y="6258868"/>
                </a:lnTo>
                <a:lnTo>
                  <a:pt x="0" y="625886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355479" y="3967102"/>
            <a:ext cx="11352571" cy="1801750"/>
          </a:xfrm>
          <a:prstGeom prst="rect">
            <a:avLst/>
          </a:prstGeom>
        </p:spPr>
        <p:txBody>
          <a:bodyPr lIns="0" tIns="0" rIns="0" bIns="0" rtlCol="0" anchor="t">
            <a:spAutoFit/>
          </a:bodyPr>
          <a:lstStyle/>
          <a:p>
            <a:pPr marL="0" lvl="1" indent="0" algn="l">
              <a:lnSpc>
                <a:spcPts val="13086"/>
              </a:lnSpc>
            </a:pPr>
            <a:r>
              <a:rPr lang="en-US" sz="14540" b="1" spc="-668">
                <a:solidFill>
                  <a:srgbClr val="00694C"/>
                </a:solidFill>
                <a:latin typeface="Raleway Medium"/>
                <a:ea typeface="Raleway Medium"/>
                <a:cs typeface="Raleway Medium"/>
                <a:sym typeface="Raleway Medium"/>
              </a:rPr>
              <a:t>Sales Analysis</a:t>
            </a:r>
          </a:p>
        </p:txBody>
      </p:sp>
      <p:sp>
        <p:nvSpPr>
          <p:cNvPr id="5" name="TextBox 5"/>
          <p:cNvSpPr txBox="1"/>
          <p:nvPr/>
        </p:nvSpPr>
        <p:spPr>
          <a:xfrm>
            <a:off x="355479" y="6537576"/>
            <a:ext cx="9179504" cy="752475"/>
          </a:xfrm>
          <a:prstGeom prst="rect">
            <a:avLst/>
          </a:prstGeom>
        </p:spPr>
        <p:txBody>
          <a:bodyPr lIns="0" tIns="0" rIns="0" bIns="0" rtlCol="0" anchor="t">
            <a:spAutoFit/>
          </a:bodyPr>
          <a:lstStyle/>
          <a:p>
            <a:pPr marL="0" lvl="1" indent="0" algn="l">
              <a:lnSpc>
                <a:spcPts val="5400"/>
              </a:lnSpc>
            </a:pPr>
            <a:r>
              <a:rPr lang="en-US" sz="6000" b="1" spc="-276">
                <a:solidFill>
                  <a:srgbClr val="00694C"/>
                </a:solidFill>
                <a:latin typeface="Raleway Medium"/>
                <a:ea typeface="Raleway Medium"/>
                <a:cs typeface="Raleway Medium"/>
                <a:sym typeface="Raleway Medium"/>
              </a:rPr>
              <a:t>Data Analysis Project</a:t>
            </a:r>
          </a:p>
        </p:txBody>
      </p:sp>
      <p:sp>
        <p:nvSpPr>
          <p:cNvPr id="6" name="TextBox 6"/>
          <p:cNvSpPr txBox="1"/>
          <p:nvPr/>
        </p:nvSpPr>
        <p:spPr>
          <a:xfrm>
            <a:off x="566777" y="1104900"/>
            <a:ext cx="9179504" cy="381003"/>
          </a:xfrm>
          <a:prstGeom prst="rect">
            <a:avLst/>
          </a:prstGeom>
        </p:spPr>
        <p:txBody>
          <a:bodyPr lIns="0" tIns="0" rIns="0" bIns="0" rtlCol="0" anchor="t">
            <a:spAutoFit/>
          </a:bodyPr>
          <a:lstStyle/>
          <a:p>
            <a:pPr marL="0" lvl="1" indent="0" algn="l">
              <a:lnSpc>
                <a:spcPts val="2700"/>
              </a:lnSpc>
            </a:pPr>
            <a:r>
              <a:rPr lang="en-US" sz="3000" b="1" spc="-138">
                <a:solidFill>
                  <a:srgbClr val="00694C"/>
                </a:solidFill>
                <a:latin typeface="Raleway Medium"/>
                <a:ea typeface="Raleway Medium"/>
                <a:cs typeface="Raleway Medium"/>
                <a:sym typeface="Raleway Medium"/>
              </a:rPr>
              <a:t>Presented by Rasi Sharma</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BF6F1"/>
        </a:solidFill>
        <a:effectLst/>
      </p:bgPr>
    </p:bg>
    <p:spTree>
      <p:nvGrpSpPr>
        <p:cNvPr id="1" name=""/>
        <p:cNvGrpSpPr/>
        <p:nvPr/>
      </p:nvGrpSpPr>
      <p:grpSpPr>
        <a:xfrm>
          <a:off x="0" y="0"/>
          <a:ext cx="0" cy="0"/>
          <a:chOff x="0" y="0"/>
          <a:chExt cx="0" cy="0"/>
        </a:xfrm>
      </p:grpSpPr>
      <p:sp>
        <p:nvSpPr>
          <p:cNvPr id="2" name="TextBox 2"/>
          <p:cNvSpPr txBox="1"/>
          <p:nvPr/>
        </p:nvSpPr>
        <p:spPr>
          <a:xfrm>
            <a:off x="396865" y="3221478"/>
            <a:ext cx="8522247" cy="1381125"/>
          </a:xfrm>
          <a:prstGeom prst="rect">
            <a:avLst/>
          </a:prstGeom>
        </p:spPr>
        <p:txBody>
          <a:bodyPr lIns="0" tIns="0" rIns="0" bIns="0" rtlCol="0" anchor="t">
            <a:spAutoFit/>
          </a:bodyPr>
          <a:lstStyle/>
          <a:p>
            <a:pPr algn="just">
              <a:lnSpc>
                <a:spcPts val="3599"/>
              </a:lnSpc>
            </a:pPr>
            <a:r>
              <a:rPr lang="en-US" sz="3999" b="1" spc="-183">
                <a:solidFill>
                  <a:srgbClr val="00694C"/>
                </a:solidFill>
                <a:latin typeface="Raleway Medium"/>
                <a:ea typeface="Raleway Medium"/>
                <a:cs typeface="Raleway Medium"/>
                <a:sym typeface="Raleway Medium"/>
              </a:rPr>
              <a:t>Hypothesis 3: Sales are higher during certain months of the year.</a:t>
            </a:r>
          </a:p>
          <a:p>
            <a:pPr marL="0" lvl="1" indent="0" algn="ctr">
              <a:lnSpc>
                <a:spcPts val="3599"/>
              </a:lnSpc>
            </a:pPr>
            <a:endParaRPr lang="en-US" sz="3999" b="1" spc="-183">
              <a:solidFill>
                <a:srgbClr val="00694C"/>
              </a:solidFill>
              <a:latin typeface="Raleway Medium"/>
              <a:ea typeface="Raleway Medium"/>
              <a:cs typeface="Raleway Medium"/>
              <a:sym typeface="Raleway Medium"/>
            </a:endParaRPr>
          </a:p>
        </p:txBody>
      </p:sp>
      <p:sp>
        <p:nvSpPr>
          <p:cNvPr id="3" name="TextBox 3"/>
          <p:cNvSpPr txBox="1"/>
          <p:nvPr/>
        </p:nvSpPr>
        <p:spPr>
          <a:xfrm>
            <a:off x="396865" y="4903841"/>
            <a:ext cx="8747135" cy="2472055"/>
          </a:xfrm>
          <a:prstGeom prst="rect">
            <a:avLst/>
          </a:prstGeom>
        </p:spPr>
        <p:txBody>
          <a:bodyPr lIns="0" tIns="0" rIns="0" bIns="0" rtlCol="0" anchor="t">
            <a:spAutoFit/>
          </a:bodyPr>
          <a:lstStyle/>
          <a:p>
            <a:pPr algn="just">
              <a:lnSpc>
                <a:spcPts val="3919"/>
              </a:lnSpc>
            </a:pPr>
            <a:r>
              <a:rPr lang="en-US" sz="2799" b="1">
                <a:solidFill>
                  <a:srgbClr val="00694C"/>
                </a:solidFill>
                <a:latin typeface="Raleway Semi-Bold"/>
                <a:ea typeface="Raleway Semi-Bold"/>
                <a:cs typeface="Raleway Semi-Bold"/>
                <a:sym typeface="Raleway Semi-Bold"/>
              </a:rPr>
              <a:t>•Sales are higher in November and December.</a:t>
            </a:r>
          </a:p>
          <a:p>
            <a:pPr algn="just">
              <a:lnSpc>
                <a:spcPts val="3919"/>
              </a:lnSpc>
            </a:pPr>
            <a:r>
              <a:rPr lang="en-US" sz="2799" b="1">
                <a:solidFill>
                  <a:srgbClr val="00694C"/>
                </a:solidFill>
                <a:latin typeface="Raleway Semi-Bold"/>
                <a:ea typeface="Raleway Semi-Bold"/>
                <a:cs typeface="Raleway Semi-Bold"/>
                <a:sym typeface="Raleway Semi-Bold"/>
              </a:rPr>
              <a:t> </a:t>
            </a:r>
          </a:p>
          <a:p>
            <a:pPr algn="just">
              <a:lnSpc>
                <a:spcPts val="3919"/>
              </a:lnSpc>
            </a:pPr>
            <a:r>
              <a:rPr lang="en-US" sz="2799" b="1">
                <a:solidFill>
                  <a:srgbClr val="00694C"/>
                </a:solidFill>
                <a:latin typeface="Raleway Semi-Bold"/>
                <a:ea typeface="Raleway Semi-Bold"/>
                <a:cs typeface="Raleway Semi-Bold"/>
                <a:sym typeface="Raleway Semi-Bold"/>
              </a:rPr>
              <a:t>•This supports our hypothesis that sales are higher during certain months of the year.</a:t>
            </a:r>
          </a:p>
          <a:p>
            <a:pPr algn="just">
              <a:lnSpc>
                <a:spcPts val="3919"/>
              </a:lnSpc>
              <a:spcBef>
                <a:spcPct val="0"/>
              </a:spcBef>
            </a:pPr>
            <a:endParaRPr lang="en-US" sz="2799" b="1">
              <a:solidFill>
                <a:srgbClr val="00694C"/>
              </a:solidFill>
              <a:latin typeface="Raleway Semi-Bold"/>
              <a:ea typeface="Raleway Semi-Bold"/>
              <a:cs typeface="Raleway Semi-Bold"/>
              <a:sym typeface="Raleway Semi-Bold"/>
            </a:endParaRPr>
          </a:p>
        </p:txBody>
      </p:sp>
      <p:sp>
        <p:nvSpPr>
          <p:cNvPr id="4" name="TextBox 4"/>
          <p:cNvSpPr txBox="1"/>
          <p:nvPr/>
        </p:nvSpPr>
        <p:spPr>
          <a:xfrm>
            <a:off x="2717437" y="841413"/>
            <a:ext cx="12403349" cy="1238249"/>
          </a:xfrm>
          <a:prstGeom prst="rect">
            <a:avLst/>
          </a:prstGeom>
        </p:spPr>
        <p:txBody>
          <a:bodyPr lIns="0" tIns="0" rIns="0" bIns="0" rtlCol="0" anchor="t">
            <a:spAutoFit/>
          </a:bodyPr>
          <a:lstStyle/>
          <a:p>
            <a:pPr marL="0" lvl="1" indent="0" algn="ctr">
              <a:lnSpc>
                <a:spcPts val="8999"/>
              </a:lnSpc>
            </a:pPr>
            <a:r>
              <a:rPr lang="en-US" sz="9999" b="1" spc="-459">
                <a:solidFill>
                  <a:srgbClr val="00694C"/>
                </a:solidFill>
                <a:latin typeface="Raleway Bold"/>
                <a:ea typeface="Raleway Bold"/>
                <a:cs typeface="Raleway Bold"/>
                <a:sym typeface="Raleway Bold"/>
              </a:rPr>
              <a:t>Test the hypotheses</a:t>
            </a:r>
          </a:p>
        </p:txBody>
      </p:sp>
      <p:pic>
        <p:nvPicPr>
          <p:cNvPr id="6" name="Picture 5">
            <a:extLst>
              <a:ext uri="{FF2B5EF4-FFF2-40B4-BE49-F238E27FC236}">
                <a16:creationId xmlns:a16="http://schemas.microsoft.com/office/drawing/2014/main" id="{24A1FA68-1888-DFC2-4271-76D5791BDA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15600" y="3543300"/>
            <a:ext cx="6713723" cy="5213942"/>
          </a:xfrm>
          <a:prstGeom prst="rect">
            <a:avLst/>
          </a:prstGeom>
          <a:solidFill>
            <a:srgbClr val="000000">
              <a:shade val="95000"/>
            </a:srgbClr>
          </a:solidFill>
          <a:ln w="444500" cap="sq">
            <a:solidFill>
              <a:srgbClr val="000000"/>
            </a:solidFill>
            <a:miter lim="800000"/>
          </a:ln>
          <a:effectLst>
            <a:outerShdw blurRad="254000" dist="190500" dir="2700000" sy="90000" algn="bl" rotWithShape="0">
              <a:srgbClr val="000000">
                <a:alpha val="40000"/>
              </a:srgbClr>
            </a:outerShdw>
          </a:effec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BF6F1"/>
        </a:solidFill>
        <a:effectLst/>
      </p:bgPr>
    </p:bg>
    <p:spTree>
      <p:nvGrpSpPr>
        <p:cNvPr id="1" name=""/>
        <p:cNvGrpSpPr/>
        <p:nvPr/>
      </p:nvGrpSpPr>
      <p:grpSpPr>
        <a:xfrm>
          <a:off x="0" y="0"/>
          <a:ext cx="0" cy="0"/>
          <a:chOff x="0" y="0"/>
          <a:chExt cx="0" cy="0"/>
        </a:xfrm>
      </p:grpSpPr>
      <p:sp>
        <p:nvSpPr>
          <p:cNvPr id="2" name="TextBox 2"/>
          <p:cNvSpPr txBox="1"/>
          <p:nvPr/>
        </p:nvSpPr>
        <p:spPr>
          <a:xfrm>
            <a:off x="396865" y="2997640"/>
            <a:ext cx="8522247" cy="1828800"/>
          </a:xfrm>
          <a:prstGeom prst="rect">
            <a:avLst/>
          </a:prstGeom>
        </p:spPr>
        <p:txBody>
          <a:bodyPr lIns="0" tIns="0" rIns="0" bIns="0" rtlCol="0" anchor="t">
            <a:spAutoFit/>
          </a:bodyPr>
          <a:lstStyle/>
          <a:p>
            <a:pPr algn="just">
              <a:lnSpc>
                <a:spcPts val="3599"/>
              </a:lnSpc>
            </a:pPr>
            <a:r>
              <a:rPr lang="en-US" sz="3999" b="1" spc="-183">
                <a:solidFill>
                  <a:srgbClr val="00694C"/>
                </a:solidFill>
                <a:latin typeface="Raleway Medium"/>
                <a:ea typeface="Raleway Medium"/>
                <a:cs typeface="Raleway Medium"/>
                <a:sym typeface="Raleway Medium"/>
              </a:rPr>
              <a:t>Hypothesis 4: Orders with same-day shipping have the lowest rate of returned products.</a:t>
            </a:r>
          </a:p>
          <a:p>
            <a:pPr marL="0" lvl="1" indent="0" algn="ctr">
              <a:lnSpc>
                <a:spcPts val="3599"/>
              </a:lnSpc>
            </a:pPr>
            <a:endParaRPr lang="en-US" sz="3999" b="1" spc="-183">
              <a:solidFill>
                <a:srgbClr val="00694C"/>
              </a:solidFill>
              <a:latin typeface="Raleway Medium"/>
              <a:ea typeface="Raleway Medium"/>
              <a:cs typeface="Raleway Medium"/>
              <a:sym typeface="Raleway Medium"/>
            </a:endParaRPr>
          </a:p>
        </p:txBody>
      </p:sp>
      <p:sp>
        <p:nvSpPr>
          <p:cNvPr id="3" name="TextBox 3"/>
          <p:cNvSpPr txBox="1"/>
          <p:nvPr/>
        </p:nvSpPr>
        <p:spPr>
          <a:xfrm>
            <a:off x="396865" y="4759765"/>
            <a:ext cx="8747135" cy="1976755"/>
          </a:xfrm>
          <a:prstGeom prst="rect">
            <a:avLst/>
          </a:prstGeom>
        </p:spPr>
        <p:txBody>
          <a:bodyPr lIns="0" tIns="0" rIns="0" bIns="0" rtlCol="0" anchor="t">
            <a:spAutoFit/>
          </a:bodyPr>
          <a:lstStyle/>
          <a:p>
            <a:pPr algn="just">
              <a:lnSpc>
                <a:spcPts val="3919"/>
              </a:lnSpc>
            </a:pPr>
            <a:r>
              <a:rPr lang="en-US" sz="2799" b="1">
                <a:solidFill>
                  <a:srgbClr val="00694C"/>
                </a:solidFill>
                <a:latin typeface="Raleway Semi-Bold"/>
                <a:ea typeface="Raleway Semi-Bold"/>
                <a:cs typeface="Raleway Semi-Bold"/>
                <a:sym typeface="Raleway Semi-Bold"/>
              </a:rPr>
              <a:t>•The hypothesis is supported as orders with same-day shipping have the lowest rate of returned products.</a:t>
            </a:r>
          </a:p>
          <a:p>
            <a:pPr algn="just">
              <a:lnSpc>
                <a:spcPts val="3919"/>
              </a:lnSpc>
              <a:spcBef>
                <a:spcPct val="0"/>
              </a:spcBef>
            </a:pPr>
            <a:endParaRPr lang="en-US" sz="2799" b="1">
              <a:solidFill>
                <a:srgbClr val="00694C"/>
              </a:solidFill>
              <a:latin typeface="Raleway Semi-Bold"/>
              <a:ea typeface="Raleway Semi-Bold"/>
              <a:cs typeface="Raleway Semi-Bold"/>
              <a:sym typeface="Raleway Semi-Bold"/>
            </a:endParaRPr>
          </a:p>
        </p:txBody>
      </p:sp>
      <p:sp>
        <p:nvSpPr>
          <p:cNvPr id="4" name="TextBox 4"/>
          <p:cNvSpPr txBox="1"/>
          <p:nvPr/>
        </p:nvSpPr>
        <p:spPr>
          <a:xfrm>
            <a:off x="2717437" y="841413"/>
            <a:ext cx="12403349" cy="1238249"/>
          </a:xfrm>
          <a:prstGeom prst="rect">
            <a:avLst/>
          </a:prstGeom>
        </p:spPr>
        <p:txBody>
          <a:bodyPr lIns="0" tIns="0" rIns="0" bIns="0" rtlCol="0" anchor="t">
            <a:spAutoFit/>
          </a:bodyPr>
          <a:lstStyle/>
          <a:p>
            <a:pPr marL="0" lvl="1" indent="0" algn="ctr">
              <a:lnSpc>
                <a:spcPts val="8999"/>
              </a:lnSpc>
            </a:pPr>
            <a:r>
              <a:rPr lang="en-US" sz="9999" b="1" spc="-459">
                <a:solidFill>
                  <a:srgbClr val="00694C"/>
                </a:solidFill>
                <a:latin typeface="Raleway Bold"/>
                <a:ea typeface="Raleway Bold"/>
                <a:cs typeface="Raleway Bold"/>
                <a:sym typeface="Raleway Bold"/>
              </a:rPr>
              <a:t>Test the hypotheses</a:t>
            </a:r>
          </a:p>
        </p:txBody>
      </p:sp>
      <p:pic>
        <p:nvPicPr>
          <p:cNvPr id="6" name="Picture 5">
            <a:extLst>
              <a:ext uri="{FF2B5EF4-FFF2-40B4-BE49-F238E27FC236}">
                <a16:creationId xmlns:a16="http://schemas.microsoft.com/office/drawing/2014/main" id="{9B132695-39C8-6770-895E-63082AAFB7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0" y="2997640"/>
            <a:ext cx="6607033" cy="5943677"/>
          </a:xfrm>
          <a:prstGeom prst="rect">
            <a:avLst/>
          </a:prstGeom>
          <a:solidFill>
            <a:srgbClr val="000000">
              <a:shade val="95000"/>
            </a:srgbClr>
          </a:solidFill>
          <a:ln w="444500" cap="sq">
            <a:solidFill>
              <a:srgbClr val="000000"/>
            </a:solidFill>
            <a:miter lim="800000"/>
          </a:ln>
          <a:effectLst>
            <a:outerShdw blurRad="254000" dist="190500" dir="2700000" sy="90000" algn="bl" rotWithShape="0">
              <a:srgbClr val="000000">
                <a:alpha val="40000"/>
              </a:srgbClr>
            </a:outerShdw>
          </a:effec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BF6F1"/>
        </a:solidFill>
        <a:effectLst/>
      </p:bgPr>
    </p:bg>
    <p:spTree>
      <p:nvGrpSpPr>
        <p:cNvPr id="1" name=""/>
        <p:cNvGrpSpPr/>
        <p:nvPr/>
      </p:nvGrpSpPr>
      <p:grpSpPr>
        <a:xfrm>
          <a:off x="0" y="0"/>
          <a:ext cx="0" cy="0"/>
          <a:chOff x="0" y="0"/>
          <a:chExt cx="0" cy="0"/>
        </a:xfrm>
      </p:grpSpPr>
      <p:sp>
        <p:nvSpPr>
          <p:cNvPr id="2" name="TextBox 2"/>
          <p:cNvSpPr txBox="1"/>
          <p:nvPr/>
        </p:nvSpPr>
        <p:spPr>
          <a:xfrm>
            <a:off x="396865" y="3221478"/>
            <a:ext cx="8522247" cy="1381125"/>
          </a:xfrm>
          <a:prstGeom prst="rect">
            <a:avLst/>
          </a:prstGeom>
        </p:spPr>
        <p:txBody>
          <a:bodyPr lIns="0" tIns="0" rIns="0" bIns="0" rtlCol="0" anchor="t">
            <a:spAutoFit/>
          </a:bodyPr>
          <a:lstStyle/>
          <a:p>
            <a:pPr algn="just">
              <a:lnSpc>
                <a:spcPts val="3599"/>
              </a:lnSpc>
            </a:pPr>
            <a:r>
              <a:rPr lang="en-US" sz="3999" b="1" spc="-183">
                <a:solidFill>
                  <a:srgbClr val="00694C"/>
                </a:solidFill>
                <a:latin typeface="Raleway Medium"/>
                <a:ea typeface="Raleway Medium"/>
                <a:cs typeface="Raleway Medium"/>
                <a:sym typeface="Raleway Medium"/>
              </a:rPr>
              <a:t>Hypothesis 5: The Company's profit is more on weekdays than on weekends.</a:t>
            </a:r>
          </a:p>
          <a:p>
            <a:pPr marL="0" lvl="1" indent="0" algn="ctr">
              <a:lnSpc>
                <a:spcPts val="3599"/>
              </a:lnSpc>
            </a:pPr>
            <a:endParaRPr lang="en-US" sz="3999" b="1" spc="-183">
              <a:solidFill>
                <a:srgbClr val="00694C"/>
              </a:solidFill>
              <a:latin typeface="Raleway Medium"/>
              <a:ea typeface="Raleway Medium"/>
              <a:cs typeface="Raleway Medium"/>
              <a:sym typeface="Raleway Medium"/>
            </a:endParaRPr>
          </a:p>
        </p:txBody>
      </p:sp>
      <p:sp>
        <p:nvSpPr>
          <p:cNvPr id="3" name="TextBox 3"/>
          <p:cNvSpPr txBox="1"/>
          <p:nvPr/>
        </p:nvSpPr>
        <p:spPr>
          <a:xfrm>
            <a:off x="396865" y="4535928"/>
            <a:ext cx="8747135" cy="1976755"/>
          </a:xfrm>
          <a:prstGeom prst="rect">
            <a:avLst/>
          </a:prstGeom>
        </p:spPr>
        <p:txBody>
          <a:bodyPr lIns="0" tIns="0" rIns="0" bIns="0" rtlCol="0" anchor="t">
            <a:spAutoFit/>
          </a:bodyPr>
          <a:lstStyle/>
          <a:p>
            <a:pPr algn="just">
              <a:lnSpc>
                <a:spcPts val="3919"/>
              </a:lnSpc>
            </a:pPr>
            <a:r>
              <a:rPr lang="en-US" sz="2799" b="1" dirty="0">
                <a:solidFill>
                  <a:srgbClr val="00694C"/>
                </a:solidFill>
                <a:latin typeface="Raleway Semi-Bold"/>
                <a:ea typeface="Raleway Semi-Bold"/>
                <a:cs typeface="Raleway Semi-Bold"/>
                <a:sym typeface="Raleway Semi-Bold"/>
              </a:rPr>
              <a:t>•The hypothesis is supported as the company's profit is higher on weekdays compared to weekends.</a:t>
            </a:r>
          </a:p>
          <a:p>
            <a:pPr algn="just">
              <a:lnSpc>
                <a:spcPts val="3919"/>
              </a:lnSpc>
              <a:spcBef>
                <a:spcPct val="0"/>
              </a:spcBef>
            </a:pPr>
            <a:endParaRPr lang="en-US" sz="2799" b="1" dirty="0">
              <a:solidFill>
                <a:srgbClr val="00694C"/>
              </a:solidFill>
              <a:latin typeface="Raleway Semi-Bold"/>
              <a:ea typeface="Raleway Semi-Bold"/>
              <a:cs typeface="Raleway Semi-Bold"/>
              <a:sym typeface="Raleway Semi-Bold"/>
            </a:endParaRPr>
          </a:p>
        </p:txBody>
      </p:sp>
      <p:sp>
        <p:nvSpPr>
          <p:cNvPr id="4" name="TextBox 4"/>
          <p:cNvSpPr txBox="1"/>
          <p:nvPr/>
        </p:nvSpPr>
        <p:spPr>
          <a:xfrm>
            <a:off x="2717437" y="841413"/>
            <a:ext cx="12403349" cy="1238249"/>
          </a:xfrm>
          <a:prstGeom prst="rect">
            <a:avLst/>
          </a:prstGeom>
        </p:spPr>
        <p:txBody>
          <a:bodyPr lIns="0" tIns="0" rIns="0" bIns="0" rtlCol="0" anchor="t">
            <a:spAutoFit/>
          </a:bodyPr>
          <a:lstStyle/>
          <a:p>
            <a:pPr marL="0" lvl="1" indent="0" algn="ctr">
              <a:lnSpc>
                <a:spcPts val="8999"/>
              </a:lnSpc>
            </a:pPr>
            <a:r>
              <a:rPr lang="en-US" sz="9999" b="1" spc="-459">
                <a:solidFill>
                  <a:srgbClr val="00694C"/>
                </a:solidFill>
                <a:latin typeface="Raleway Bold"/>
                <a:ea typeface="Raleway Bold"/>
                <a:cs typeface="Raleway Bold"/>
                <a:sym typeface="Raleway Bold"/>
              </a:rPr>
              <a:t>Test the hypotheses</a:t>
            </a:r>
          </a:p>
        </p:txBody>
      </p:sp>
      <p:pic>
        <p:nvPicPr>
          <p:cNvPr id="6" name="Picture 5">
            <a:extLst>
              <a:ext uri="{FF2B5EF4-FFF2-40B4-BE49-F238E27FC236}">
                <a16:creationId xmlns:a16="http://schemas.microsoft.com/office/drawing/2014/main" id="{BBE6E8BF-7CBA-594F-C9D7-BC44815FF3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29800" y="3221478"/>
            <a:ext cx="7574357" cy="5791623"/>
          </a:xfrm>
          <a:prstGeom prst="rect">
            <a:avLst/>
          </a:prstGeom>
          <a:solidFill>
            <a:srgbClr val="000000">
              <a:shade val="95000"/>
            </a:srgbClr>
          </a:solidFill>
          <a:ln w="444500" cap="sq">
            <a:solidFill>
              <a:srgbClr val="000000"/>
            </a:solidFill>
            <a:miter lim="800000"/>
          </a:ln>
          <a:effectLst>
            <a:outerShdw blurRad="254000" dist="190500" dir="2700000" sy="90000" algn="bl" rotWithShape="0">
              <a:srgbClr val="000000">
                <a:alpha val="40000"/>
              </a:srgbClr>
            </a:outerShdw>
          </a:effec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A9DFD0"/>
        </a:solidFill>
        <a:effectLst/>
      </p:bgPr>
    </p:bg>
    <p:spTree>
      <p:nvGrpSpPr>
        <p:cNvPr id="1" name=""/>
        <p:cNvGrpSpPr/>
        <p:nvPr/>
      </p:nvGrpSpPr>
      <p:grpSpPr>
        <a:xfrm>
          <a:off x="0" y="0"/>
          <a:ext cx="0" cy="0"/>
          <a:chOff x="0" y="0"/>
          <a:chExt cx="0" cy="0"/>
        </a:xfrm>
      </p:grpSpPr>
      <p:sp>
        <p:nvSpPr>
          <p:cNvPr id="2" name="TextBox 2"/>
          <p:cNvSpPr txBox="1"/>
          <p:nvPr/>
        </p:nvSpPr>
        <p:spPr>
          <a:xfrm>
            <a:off x="609003" y="513566"/>
            <a:ext cx="9770957" cy="1153988"/>
          </a:xfrm>
          <a:prstGeom prst="rect">
            <a:avLst/>
          </a:prstGeom>
        </p:spPr>
        <p:txBody>
          <a:bodyPr lIns="0" tIns="0" rIns="0" bIns="0" rtlCol="0" anchor="t">
            <a:spAutoFit/>
          </a:bodyPr>
          <a:lstStyle/>
          <a:p>
            <a:pPr marL="0" lvl="1" indent="0" algn="l">
              <a:lnSpc>
                <a:spcPts val="8302"/>
              </a:lnSpc>
            </a:pPr>
            <a:r>
              <a:rPr lang="en-US" sz="9225" b="1" spc="-424">
                <a:solidFill>
                  <a:srgbClr val="00694C"/>
                </a:solidFill>
                <a:latin typeface="Raleway Medium"/>
                <a:ea typeface="Raleway Medium"/>
                <a:cs typeface="Raleway Medium"/>
                <a:sym typeface="Raleway Medium"/>
              </a:rPr>
              <a:t>Draw conclusions</a:t>
            </a:r>
          </a:p>
        </p:txBody>
      </p:sp>
      <p:sp>
        <p:nvSpPr>
          <p:cNvPr id="3" name="TextBox 3"/>
          <p:cNvSpPr txBox="1"/>
          <p:nvPr/>
        </p:nvSpPr>
        <p:spPr>
          <a:xfrm>
            <a:off x="609003" y="1779429"/>
            <a:ext cx="13950597" cy="8989060"/>
          </a:xfrm>
          <a:prstGeom prst="rect">
            <a:avLst/>
          </a:prstGeom>
        </p:spPr>
        <p:txBody>
          <a:bodyPr lIns="0" tIns="0" rIns="0" bIns="0" rtlCol="0" anchor="t">
            <a:spAutoFit/>
          </a:bodyPr>
          <a:lstStyle/>
          <a:p>
            <a:pPr algn="just">
              <a:lnSpc>
                <a:spcPts val="3499"/>
              </a:lnSpc>
            </a:pPr>
            <a:r>
              <a:rPr lang="en-US" sz="2499" b="1">
                <a:solidFill>
                  <a:srgbClr val="00694C"/>
                </a:solidFill>
                <a:latin typeface="Raleway Semi-Bold"/>
                <a:ea typeface="Raleway Semi-Bold"/>
                <a:cs typeface="Raleway Semi-Bold"/>
                <a:sym typeface="Raleway Semi-Bold"/>
              </a:rPr>
              <a:t>•Hypothesis 1: Technology products have the highest profit margin compared to other product categories. This hypothesis is supported. The data shows that technology products have the highest profit margin compared to other product categories.</a:t>
            </a:r>
          </a:p>
          <a:p>
            <a:pPr algn="just">
              <a:lnSpc>
                <a:spcPts val="3499"/>
              </a:lnSpc>
            </a:pPr>
            <a:endParaRPr lang="en-US" sz="2499" b="1">
              <a:solidFill>
                <a:srgbClr val="00694C"/>
              </a:solidFill>
              <a:latin typeface="Raleway Semi-Bold"/>
              <a:ea typeface="Raleway Semi-Bold"/>
              <a:cs typeface="Raleway Semi-Bold"/>
              <a:sym typeface="Raleway Semi-Bold"/>
            </a:endParaRPr>
          </a:p>
          <a:p>
            <a:pPr algn="just">
              <a:lnSpc>
                <a:spcPts val="3499"/>
              </a:lnSpc>
            </a:pPr>
            <a:r>
              <a:rPr lang="en-US" sz="2499" b="1">
                <a:solidFill>
                  <a:srgbClr val="00694C"/>
                </a:solidFill>
                <a:latin typeface="Raleway Semi-Bold"/>
                <a:ea typeface="Raleway Semi-Bold"/>
                <a:cs typeface="Raleway Semi-Bold"/>
                <a:sym typeface="Raleway Semi-Bold"/>
              </a:rPr>
              <a:t>•Hypothesis 2: The East region has the highest sales compared to other regions. This hypothesis is not supported. The data shows that the East region does not have the highest sales compared to other regions.</a:t>
            </a:r>
          </a:p>
          <a:p>
            <a:pPr algn="just">
              <a:lnSpc>
                <a:spcPts val="3499"/>
              </a:lnSpc>
            </a:pPr>
            <a:endParaRPr lang="en-US" sz="2499" b="1">
              <a:solidFill>
                <a:srgbClr val="00694C"/>
              </a:solidFill>
              <a:latin typeface="Raleway Semi-Bold"/>
              <a:ea typeface="Raleway Semi-Bold"/>
              <a:cs typeface="Raleway Semi-Bold"/>
              <a:sym typeface="Raleway Semi-Bold"/>
            </a:endParaRPr>
          </a:p>
          <a:p>
            <a:pPr algn="just">
              <a:lnSpc>
                <a:spcPts val="3499"/>
              </a:lnSpc>
            </a:pPr>
            <a:r>
              <a:rPr lang="en-US" sz="2499" b="1">
                <a:solidFill>
                  <a:srgbClr val="00694C"/>
                </a:solidFill>
                <a:latin typeface="Raleway Semi-Bold"/>
                <a:ea typeface="Raleway Semi-Bold"/>
                <a:cs typeface="Raleway Semi-Bold"/>
                <a:sym typeface="Raleway Semi-Bold"/>
              </a:rPr>
              <a:t>•Hypothesis 3: Sales are higher during certain months of the year. This hypothesis is supported. The data shows that sales are higher during certain months of the year.</a:t>
            </a:r>
          </a:p>
          <a:p>
            <a:pPr algn="just">
              <a:lnSpc>
                <a:spcPts val="3919"/>
              </a:lnSpc>
            </a:pPr>
            <a:endParaRPr lang="en-US" sz="2499" b="1">
              <a:solidFill>
                <a:srgbClr val="00694C"/>
              </a:solidFill>
              <a:latin typeface="Raleway Semi-Bold"/>
              <a:ea typeface="Raleway Semi-Bold"/>
              <a:cs typeface="Raleway Semi-Bold"/>
              <a:sym typeface="Raleway Semi-Bold"/>
            </a:endParaRPr>
          </a:p>
          <a:p>
            <a:pPr algn="just">
              <a:lnSpc>
                <a:spcPts val="3779"/>
              </a:lnSpc>
            </a:pPr>
            <a:r>
              <a:rPr lang="en-US" sz="2700" b="1">
                <a:solidFill>
                  <a:srgbClr val="00694C"/>
                </a:solidFill>
                <a:latin typeface="Raleway Semi-Bold"/>
                <a:ea typeface="Raleway Semi-Bold"/>
                <a:cs typeface="Raleway Semi-Bold"/>
                <a:sym typeface="Raleway Semi-Bold"/>
              </a:rPr>
              <a:t>•Hypothesis 4: Orders with same-day shipping have the lowest rate of returned products. This hypothesis is supported. The data shows that orders with same-day shipping have the lowest rate of returned products.</a:t>
            </a:r>
          </a:p>
          <a:p>
            <a:pPr algn="just">
              <a:lnSpc>
                <a:spcPts val="3779"/>
              </a:lnSpc>
            </a:pPr>
            <a:endParaRPr lang="en-US" sz="2700" b="1">
              <a:solidFill>
                <a:srgbClr val="00694C"/>
              </a:solidFill>
              <a:latin typeface="Raleway Semi-Bold"/>
              <a:ea typeface="Raleway Semi-Bold"/>
              <a:cs typeface="Raleway Semi-Bold"/>
              <a:sym typeface="Raleway Semi-Bold"/>
            </a:endParaRPr>
          </a:p>
          <a:p>
            <a:pPr algn="just">
              <a:lnSpc>
                <a:spcPts val="3779"/>
              </a:lnSpc>
            </a:pPr>
            <a:r>
              <a:rPr lang="en-US" sz="2700" b="1">
                <a:solidFill>
                  <a:srgbClr val="00694C"/>
                </a:solidFill>
                <a:latin typeface="Raleway Semi-Bold"/>
                <a:ea typeface="Raleway Semi-Bold"/>
                <a:cs typeface="Raleway Semi-Bold"/>
                <a:sym typeface="Raleway Semi-Bold"/>
              </a:rPr>
              <a:t>•Hypothesis 5: The Company's profit is more on weekdays than on weekends. This hypothesis is supported. The data shows that the company's profit is more on weekdays than on weekends.</a:t>
            </a:r>
          </a:p>
          <a:p>
            <a:pPr algn="l">
              <a:lnSpc>
                <a:spcPts val="3080"/>
              </a:lnSpc>
              <a:spcBef>
                <a:spcPct val="0"/>
              </a:spcBef>
            </a:pPr>
            <a:endParaRPr lang="en-US" sz="2700" b="1">
              <a:solidFill>
                <a:srgbClr val="00694C"/>
              </a:solidFill>
              <a:latin typeface="Raleway Semi-Bold"/>
              <a:ea typeface="Raleway Semi-Bold"/>
              <a:cs typeface="Raleway Semi-Bold"/>
              <a:sym typeface="Raleway Semi-Bold"/>
            </a:endParaRPr>
          </a:p>
          <a:p>
            <a:pPr algn="l">
              <a:lnSpc>
                <a:spcPts val="3080"/>
              </a:lnSpc>
              <a:spcBef>
                <a:spcPct val="0"/>
              </a:spcBef>
            </a:pPr>
            <a:endParaRPr lang="en-US" sz="2700" b="1">
              <a:solidFill>
                <a:srgbClr val="00694C"/>
              </a:solidFill>
              <a:latin typeface="Raleway Semi-Bold"/>
              <a:ea typeface="Raleway Semi-Bold"/>
              <a:cs typeface="Raleway Semi-Bold"/>
              <a:sym typeface="Raleway Semi-Bold"/>
            </a:endParaRPr>
          </a:p>
        </p:txBody>
      </p:sp>
      <p:sp>
        <p:nvSpPr>
          <p:cNvPr id="4" name="Freeform 4"/>
          <p:cNvSpPr/>
          <p:nvPr/>
        </p:nvSpPr>
        <p:spPr>
          <a:xfrm>
            <a:off x="14979297" y="6302534"/>
            <a:ext cx="3308703" cy="3589322"/>
          </a:xfrm>
          <a:custGeom>
            <a:avLst/>
            <a:gdLst/>
            <a:ahLst/>
            <a:cxnLst/>
            <a:rect l="l" t="t" r="r" b="b"/>
            <a:pathLst>
              <a:path w="3308703" h="3589322">
                <a:moveTo>
                  <a:pt x="0" y="0"/>
                </a:moveTo>
                <a:lnTo>
                  <a:pt x="3308703" y="0"/>
                </a:lnTo>
                <a:lnTo>
                  <a:pt x="3308703" y="3589323"/>
                </a:lnTo>
                <a:lnTo>
                  <a:pt x="0" y="3589323"/>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BF6F1"/>
        </a:solidFill>
        <a:effectLst/>
      </p:bgPr>
    </p:bg>
    <p:spTree>
      <p:nvGrpSpPr>
        <p:cNvPr id="1" name=""/>
        <p:cNvGrpSpPr/>
        <p:nvPr/>
      </p:nvGrpSpPr>
      <p:grpSpPr>
        <a:xfrm>
          <a:off x="0" y="0"/>
          <a:ext cx="0" cy="0"/>
          <a:chOff x="0" y="0"/>
          <a:chExt cx="0" cy="0"/>
        </a:xfrm>
      </p:grpSpPr>
      <p:sp>
        <p:nvSpPr>
          <p:cNvPr id="2" name="TextBox 2"/>
          <p:cNvSpPr txBox="1"/>
          <p:nvPr/>
        </p:nvSpPr>
        <p:spPr>
          <a:xfrm>
            <a:off x="1219200" y="1050816"/>
            <a:ext cx="11970643" cy="1000126"/>
          </a:xfrm>
          <a:prstGeom prst="rect">
            <a:avLst/>
          </a:prstGeom>
        </p:spPr>
        <p:txBody>
          <a:bodyPr lIns="0" tIns="0" rIns="0" bIns="0" rtlCol="0" anchor="t">
            <a:spAutoFit/>
          </a:bodyPr>
          <a:lstStyle/>
          <a:p>
            <a:pPr marL="0" lvl="1" indent="0" algn="l">
              <a:lnSpc>
                <a:spcPts val="7200"/>
              </a:lnSpc>
            </a:pPr>
            <a:r>
              <a:rPr lang="en-US" sz="8000" b="1" spc="-368">
                <a:solidFill>
                  <a:srgbClr val="00694C"/>
                </a:solidFill>
                <a:latin typeface="Raleway Medium"/>
                <a:ea typeface="Raleway Medium"/>
                <a:cs typeface="Raleway Medium"/>
                <a:sym typeface="Raleway Medium"/>
              </a:rPr>
              <a:t>Communicate the results</a:t>
            </a:r>
          </a:p>
        </p:txBody>
      </p:sp>
      <p:sp>
        <p:nvSpPr>
          <p:cNvPr id="3" name="TextBox 3"/>
          <p:cNvSpPr txBox="1"/>
          <p:nvPr/>
        </p:nvSpPr>
        <p:spPr>
          <a:xfrm>
            <a:off x="1219200" y="2618105"/>
            <a:ext cx="12017266" cy="7608570"/>
          </a:xfrm>
          <a:prstGeom prst="rect">
            <a:avLst/>
          </a:prstGeom>
        </p:spPr>
        <p:txBody>
          <a:bodyPr lIns="0" tIns="0" rIns="0" bIns="0" rtlCol="0" anchor="t">
            <a:spAutoFit/>
          </a:bodyPr>
          <a:lstStyle/>
          <a:p>
            <a:pPr algn="just">
              <a:lnSpc>
                <a:spcPts val="3779"/>
              </a:lnSpc>
            </a:pPr>
            <a:r>
              <a:rPr lang="en-US" sz="2699" b="1">
                <a:solidFill>
                  <a:srgbClr val="00694C"/>
                </a:solidFill>
                <a:latin typeface="Raleway Semi-Bold"/>
                <a:ea typeface="Raleway Semi-Bold"/>
                <a:cs typeface="Raleway Semi-Bold"/>
                <a:sym typeface="Raleway Semi-Bold"/>
              </a:rPr>
              <a:t>•Based on the analysis, it can be concluded that technology products have the highest profit margin compared to other product categories.</a:t>
            </a:r>
          </a:p>
          <a:p>
            <a:pPr algn="just">
              <a:lnSpc>
                <a:spcPts val="3779"/>
              </a:lnSpc>
            </a:pPr>
            <a:r>
              <a:rPr lang="en-US" sz="2699" b="1">
                <a:solidFill>
                  <a:srgbClr val="00694C"/>
                </a:solidFill>
                <a:latin typeface="Raleway Semi-Bold"/>
                <a:ea typeface="Raleway Semi-Bold"/>
                <a:cs typeface="Raleway Semi-Bold"/>
                <a:sym typeface="Raleway Semi-Bold"/>
              </a:rPr>
              <a:t> </a:t>
            </a:r>
          </a:p>
          <a:p>
            <a:pPr algn="just">
              <a:lnSpc>
                <a:spcPts val="3779"/>
              </a:lnSpc>
            </a:pPr>
            <a:r>
              <a:rPr lang="en-US" sz="2699" b="1">
                <a:solidFill>
                  <a:srgbClr val="00694C"/>
                </a:solidFill>
                <a:latin typeface="Raleway Semi-Bold"/>
                <a:ea typeface="Raleway Semi-Bold"/>
                <a:cs typeface="Raleway Semi-Bold"/>
                <a:sym typeface="Raleway Semi-Bold"/>
              </a:rPr>
              <a:t>•The company's profit is higher on weekdays than on weekends. Sales are higher during certain months of the year. </a:t>
            </a:r>
          </a:p>
          <a:p>
            <a:pPr algn="just">
              <a:lnSpc>
                <a:spcPts val="3779"/>
              </a:lnSpc>
            </a:pPr>
            <a:endParaRPr lang="en-US" sz="2699" b="1">
              <a:solidFill>
                <a:srgbClr val="00694C"/>
              </a:solidFill>
              <a:latin typeface="Raleway Semi-Bold"/>
              <a:ea typeface="Raleway Semi-Bold"/>
              <a:cs typeface="Raleway Semi-Bold"/>
              <a:sym typeface="Raleway Semi-Bold"/>
            </a:endParaRPr>
          </a:p>
          <a:p>
            <a:pPr algn="just">
              <a:lnSpc>
                <a:spcPts val="3779"/>
              </a:lnSpc>
            </a:pPr>
            <a:r>
              <a:rPr lang="en-US" sz="2699" b="1">
                <a:solidFill>
                  <a:srgbClr val="00694C"/>
                </a:solidFill>
                <a:latin typeface="Raleway Semi-Bold"/>
                <a:ea typeface="Raleway Semi-Bold"/>
                <a:cs typeface="Raleway Semi-Bold"/>
                <a:sym typeface="Raleway Semi-Bold"/>
              </a:rPr>
              <a:t>•Orders with same-day shipping have the lowest rate of returned products. However, the hypothesis that the East region has the highest sales compared to other regions is not supported by the data. </a:t>
            </a:r>
          </a:p>
          <a:p>
            <a:pPr algn="just">
              <a:lnSpc>
                <a:spcPts val="3779"/>
              </a:lnSpc>
            </a:pPr>
            <a:endParaRPr lang="en-US" sz="2699" b="1">
              <a:solidFill>
                <a:srgbClr val="00694C"/>
              </a:solidFill>
              <a:latin typeface="Raleway Semi-Bold"/>
              <a:ea typeface="Raleway Semi-Bold"/>
              <a:cs typeface="Raleway Semi-Bold"/>
              <a:sym typeface="Raleway Semi-Bold"/>
            </a:endParaRPr>
          </a:p>
          <a:p>
            <a:pPr algn="just">
              <a:lnSpc>
                <a:spcPts val="3779"/>
              </a:lnSpc>
            </a:pPr>
            <a:r>
              <a:rPr lang="en-US" sz="2699" b="1">
                <a:solidFill>
                  <a:srgbClr val="00694C"/>
                </a:solidFill>
                <a:latin typeface="Raleway Semi-Bold"/>
                <a:ea typeface="Raleway Semi-Bold"/>
                <a:cs typeface="Raleway Semi-Bold"/>
                <a:sym typeface="Raleway Semi-Bold"/>
              </a:rPr>
              <a:t>•These conclusions provide valuable insights into the company's performance and can guide future decision-making processes.</a:t>
            </a:r>
          </a:p>
          <a:p>
            <a:pPr algn="just">
              <a:lnSpc>
                <a:spcPts val="3779"/>
              </a:lnSpc>
            </a:pPr>
            <a:r>
              <a:rPr lang="en-US" sz="2699" b="1">
                <a:solidFill>
                  <a:srgbClr val="00694C"/>
                </a:solidFill>
                <a:latin typeface="Raleway Semi-Bold"/>
                <a:ea typeface="Raleway Semi-Bold"/>
                <a:cs typeface="Raleway Semi-Bold"/>
                <a:sym typeface="Raleway Semi-Bold"/>
              </a:rPr>
              <a:t> </a:t>
            </a:r>
          </a:p>
          <a:p>
            <a:pPr algn="just">
              <a:lnSpc>
                <a:spcPts val="3779"/>
              </a:lnSpc>
            </a:pPr>
            <a:r>
              <a:rPr lang="en-US" sz="2699" b="1">
                <a:solidFill>
                  <a:srgbClr val="00694C"/>
                </a:solidFill>
                <a:latin typeface="Raleway Semi-Bold"/>
                <a:ea typeface="Raleway Semi-Bold"/>
                <a:cs typeface="Raleway Semi-Bold"/>
                <a:sym typeface="Raleway Semi-Bold"/>
              </a:rPr>
              <a:t>•It is important to note that further investigation may be required to fully understand the underlying factors influencing these observations.</a:t>
            </a:r>
          </a:p>
          <a:p>
            <a:pPr algn="l">
              <a:lnSpc>
                <a:spcPts val="3779"/>
              </a:lnSpc>
              <a:spcBef>
                <a:spcPct val="0"/>
              </a:spcBef>
            </a:pPr>
            <a:endParaRPr lang="en-US" sz="2699" b="1">
              <a:solidFill>
                <a:srgbClr val="00694C"/>
              </a:solidFill>
              <a:latin typeface="Raleway Semi-Bold"/>
              <a:ea typeface="Raleway Semi-Bold"/>
              <a:cs typeface="Raleway Semi-Bold"/>
              <a:sym typeface="Raleway Semi-Bold"/>
            </a:endParaRPr>
          </a:p>
        </p:txBody>
      </p:sp>
      <p:pic>
        <p:nvPicPr>
          <p:cNvPr id="4" name="Picture 4"/>
          <p:cNvPicPr>
            <a:picLocks noChangeAspect="1"/>
          </p:cNvPicPr>
          <p:nvPr/>
        </p:nvPicPr>
        <p:blipFill>
          <a:blip r:embed="rId2"/>
          <a:stretch>
            <a:fillRect/>
          </a:stretch>
        </p:blipFill>
        <p:spPr>
          <a:xfrm>
            <a:off x="12898801" y="2704245"/>
            <a:ext cx="5512784" cy="5512784"/>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20B48C"/>
        </a:solidFill>
        <a:effectLst/>
      </p:bgPr>
    </p:bg>
    <p:spTree>
      <p:nvGrpSpPr>
        <p:cNvPr id="1" name=""/>
        <p:cNvGrpSpPr/>
        <p:nvPr/>
      </p:nvGrpSpPr>
      <p:grpSpPr>
        <a:xfrm>
          <a:off x="0" y="0"/>
          <a:ext cx="0" cy="0"/>
          <a:chOff x="0" y="0"/>
          <a:chExt cx="0" cy="0"/>
        </a:xfrm>
      </p:grpSpPr>
      <p:sp>
        <p:nvSpPr>
          <p:cNvPr id="2" name="TextBox 2"/>
          <p:cNvSpPr txBox="1"/>
          <p:nvPr/>
        </p:nvSpPr>
        <p:spPr>
          <a:xfrm>
            <a:off x="1123950" y="542141"/>
            <a:ext cx="16040100" cy="1249343"/>
          </a:xfrm>
          <a:prstGeom prst="rect">
            <a:avLst/>
          </a:prstGeom>
        </p:spPr>
        <p:txBody>
          <a:bodyPr lIns="0" tIns="0" rIns="0" bIns="0" rtlCol="0" anchor="t">
            <a:spAutoFit/>
          </a:bodyPr>
          <a:lstStyle/>
          <a:p>
            <a:pPr marL="0" lvl="1" indent="0" algn="ctr">
              <a:lnSpc>
                <a:spcPts val="9037"/>
              </a:lnSpc>
            </a:pPr>
            <a:r>
              <a:rPr lang="en-US" sz="10041" b="1" spc="-461">
                <a:solidFill>
                  <a:srgbClr val="FBF6F1"/>
                </a:solidFill>
                <a:latin typeface="Raleway Medium"/>
                <a:ea typeface="Raleway Medium"/>
                <a:cs typeface="Raleway Medium"/>
                <a:sym typeface="Raleway Medium"/>
              </a:rPr>
              <a:t>Suggestions</a:t>
            </a:r>
          </a:p>
        </p:txBody>
      </p:sp>
      <p:grpSp>
        <p:nvGrpSpPr>
          <p:cNvPr id="3" name="Group 3"/>
          <p:cNvGrpSpPr/>
          <p:nvPr/>
        </p:nvGrpSpPr>
        <p:grpSpPr>
          <a:xfrm>
            <a:off x="250344" y="2534148"/>
            <a:ext cx="5426685" cy="7148340"/>
            <a:chOff x="0" y="0"/>
            <a:chExt cx="1209905" cy="1593756"/>
          </a:xfrm>
        </p:grpSpPr>
        <p:sp>
          <p:nvSpPr>
            <p:cNvPr id="4" name="Freeform 4"/>
            <p:cNvSpPr/>
            <p:nvPr/>
          </p:nvSpPr>
          <p:spPr>
            <a:xfrm>
              <a:off x="0" y="0"/>
              <a:ext cx="1209905" cy="1593756"/>
            </a:xfrm>
            <a:custGeom>
              <a:avLst/>
              <a:gdLst/>
              <a:ahLst/>
              <a:cxnLst/>
              <a:rect l="l" t="t" r="r" b="b"/>
              <a:pathLst>
                <a:path w="1209905" h="1593756">
                  <a:moveTo>
                    <a:pt x="11413" y="0"/>
                  </a:moveTo>
                  <a:lnTo>
                    <a:pt x="1198492" y="0"/>
                  </a:lnTo>
                  <a:cubicBezTo>
                    <a:pt x="1204795" y="0"/>
                    <a:pt x="1209905" y="5110"/>
                    <a:pt x="1209905" y="11413"/>
                  </a:cubicBezTo>
                  <a:lnTo>
                    <a:pt x="1209905" y="1582343"/>
                  </a:lnTo>
                  <a:cubicBezTo>
                    <a:pt x="1209905" y="1588646"/>
                    <a:pt x="1204795" y="1593756"/>
                    <a:pt x="1198492" y="1593756"/>
                  </a:cubicBezTo>
                  <a:lnTo>
                    <a:pt x="11413" y="1593756"/>
                  </a:lnTo>
                  <a:cubicBezTo>
                    <a:pt x="5110" y="1593756"/>
                    <a:pt x="0" y="1588646"/>
                    <a:pt x="0" y="1582343"/>
                  </a:cubicBezTo>
                  <a:lnTo>
                    <a:pt x="0" y="11413"/>
                  </a:lnTo>
                  <a:cubicBezTo>
                    <a:pt x="0" y="5110"/>
                    <a:pt x="5110" y="0"/>
                    <a:pt x="11413" y="0"/>
                  </a:cubicBezTo>
                  <a:close/>
                </a:path>
              </a:pathLst>
            </a:custGeom>
            <a:solidFill>
              <a:srgbClr val="A9DFD0"/>
            </a:solidFill>
          </p:spPr>
        </p:sp>
        <p:sp>
          <p:nvSpPr>
            <p:cNvPr id="5" name="TextBox 5"/>
            <p:cNvSpPr txBox="1"/>
            <p:nvPr/>
          </p:nvSpPr>
          <p:spPr>
            <a:xfrm>
              <a:off x="0" y="-66675"/>
              <a:ext cx="1209905" cy="1660431"/>
            </a:xfrm>
            <a:prstGeom prst="rect">
              <a:avLst/>
            </a:prstGeom>
          </p:spPr>
          <p:txBody>
            <a:bodyPr lIns="50800" tIns="50800" rIns="50800" bIns="50800" rtlCol="0" anchor="ctr"/>
            <a:lstStyle/>
            <a:p>
              <a:pPr algn="ctr">
                <a:lnSpc>
                  <a:spcPts val="3919"/>
                </a:lnSpc>
              </a:pPr>
              <a:endParaRPr/>
            </a:p>
            <a:p>
              <a:pPr algn="ctr">
                <a:lnSpc>
                  <a:spcPts val="3919"/>
                </a:lnSpc>
              </a:pPr>
              <a:r>
                <a:rPr lang="en-US" sz="2799">
                  <a:solidFill>
                    <a:srgbClr val="000000"/>
                  </a:solidFill>
                  <a:latin typeface="Raleway"/>
                  <a:ea typeface="Raleway"/>
                  <a:cs typeface="Raleway"/>
                  <a:sym typeface="Raleway"/>
                </a:rPr>
                <a:t>The company should focus on developing and promoting technology products to increase its profits. They could also consider reducing the production and promotion of products with lower profit margins.</a:t>
              </a:r>
            </a:p>
            <a:p>
              <a:pPr algn="just">
                <a:lnSpc>
                  <a:spcPts val="3919"/>
                </a:lnSpc>
                <a:spcBef>
                  <a:spcPct val="0"/>
                </a:spcBef>
              </a:pPr>
              <a:endParaRPr lang="en-US" sz="2799">
                <a:solidFill>
                  <a:srgbClr val="000000"/>
                </a:solidFill>
                <a:latin typeface="Raleway"/>
                <a:ea typeface="Raleway"/>
                <a:cs typeface="Raleway"/>
                <a:sym typeface="Raleway"/>
              </a:endParaRPr>
            </a:p>
          </p:txBody>
        </p:sp>
      </p:grpSp>
      <p:grpSp>
        <p:nvGrpSpPr>
          <p:cNvPr id="6" name="Group 6"/>
          <p:cNvGrpSpPr/>
          <p:nvPr/>
        </p:nvGrpSpPr>
        <p:grpSpPr>
          <a:xfrm>
            <a:off x="11902326" y="2534148"/>
            <a:ext cx="5907196" cy="7148340"/>
            <a:chOff x="0" y="0"/>
            <a:chExt cx="1317037" cy="1593756"/>
          </a:xfrm>
        </p:grpSpPr>
        <p:sp>
          <p:nvSpPr>
            <p:cNvPr id="7" name="Freeform 7"/>
            <p:cNvSpPr/>
            <p:nvPr/>
          </p:nvSpPr>
          <p:spPr>
            <a:xfrm>
              <a:off x="0" y="0"/>
              <a:ext cx="1317037" cy="1593756"/>
            </a:xfrm>
            <a:custGeom>
              <a:avLst/>
              <a:gdLst/>
              <a:ahLst/>
              <a:cxnLst/>
              <a:rect l="l" t="t" r="r" b="b"/>
              <a:pathLst>
                <a:path w="1317037" h="1593756">
                  <a:moveTo>
                    <a:pt x="10485" y="0"/>
                  </a:moveTo>
                  <a:lnTo>
                    <a:pt x="1306552" y="0"/>
                  </a:lnTo>
                  <a:cubicBezTo>
                    <a:pt x="1312343" y="0"/>
                    <a:pt x="1317037" y="4694"/>
                    <a:pt x="1317037" y="10485"/>
                  </a:cubicBezTo>
                  <a:lnTo>
                    <a:pt x="1317037" y="1583271"/>
                  </a:lnTo>
                  <a:cubicBezTo>
                    <a:pt x="1317037" y="1586052"/>
                    <a:pt x="1315932" y="1588719"/>
                    <a:pt x="1313966" y="1590685"/>
                  </a:cubicBezTo>
                  <a:cubicBezTo>
                    <a:pt x="1312000" y="1592651"/>
                    <a:pt x="1309333" y="1593756"/>
                    <a:pt x="1306552" y="1593756"/>
                  </a:cubicBezTo>
                  <a:lnTo>
                    <a:pt x="10485" y="1593756"/>
                  </a:lnTo>
                  <a:cubicBezTo>
                    <a:pt x="4694" y="1593756"/>
                    <a:pt x="0" y="1589062"/>
                    <a:pt x="0" y="1583271"/>
                  </a:cubicBezTo>
                  <a:lnTo>
                    <a:pt x="0" y="10485"/>
                  </a:lnTo>
                  <a:cubicBezTo>
                    <a:pt x="0" y="4694"/>
                    <a:pt x="4694" y="0"/>
                    <a:pt x="10485" y="0"/>
                  </a:cubicBezTo>
                  <a:close/>
                </a:path>
              </a:pathLst>
            </a:custGeom>
            <a:solidFill>
              <a:srgbClr val="A9DFD0"/>
            </a:solidFill>
            <a:ln cap="sq">
              <a:noFill/>
              <a:prstDash val="solid"/>
              <a:miter/>
            </a:ln>
          </p:spPr>
        </p:sp>
        <p:sp>
          <p:nvSpPr>
            <p:cNvPr id="8" name="TextBox 8"/>
            <p:cNvSpPr txBox="1"/>
            <p:nvPr/>
          </p:nvSpPr>
          <p:spPr>
            <a:xfrm>
              <a:off x="0" y="-66675"/>
              <a:ext cx="1317037" cy="1660431"/>
            </a:xfrm>
            <a:prstGeom prst="rect">
              <a:avLst/>
            </a:prstGeom>
          </p:spPr>
          <p:txBody>
            <a:bodyPr lIns="50800" tIns="50800" rIns="50800" bIns="50800" rtlCol="0" anchor="ctr"/>
            <a:lstStyle/>
            <a:p>
              <a:pPr algn="ctr">
                <a:lnSpc>
                  <a:spcPts val="3919"/>
                </a:lnSpc>
              </a:pPr>
              <a:endParaRPr/>
            </a:p>
            <a:p>
              <a:pPr algn="ctr">
                <a:lnSpc>
                  <a:spcPts val="3919"/>
                </a:lnSpc>
              </a:pPr>
              <a:r>
                <a:rPr lang="en-US" sz="2799">
                  <a:solidFill>
                    <a:srgbClr val="000000"/>
                  </a:solidFill>
                  <a:latin typeface="Raleway"/>
                  <a:ea typeface="Raleway"/>
                  <a:cs typeface="Raleway"/>
                  <a:sym typeface="Raleway"/>
                </a:rPr>
                <a:t>The company could consider offering more same-day shipping options to customers. This might involve optimizing inventory and supply chain processes to ensure that products can be shipped quickly and efficiently.</a:t>
              </a:r>
            </a:p>
            <a:p>
              <a:pPr marL="0" lvl="0" indent="0" algn="ctr">
                <a:lnSpc>
                  <a:spcPts val="3919"/>
                </a:lnSpc>
                <a:spcBef>
                  <a:spcPct val="0"/>
                </a:spcBef>
              </a:pPr>
              <a:endParaRPr lang="en-US" sz="2799">
                <a:solidFill>
                  <a:srgbClr val="000000"/>
                </a:solidFill>
                <a:latin typeface="Raleway"/>
                <a:ea typeface="Raleway"/>
                <a:cs typeface="Raleway"/>
                <a:sym typeface="Raleway"/>
              </a:endParaRPr>
            </a:p>
            <a:p>
              <a:pPr marL="0" lvl="0" indent="0" algn="just">
                <a:lnSpc>
                  <a:spcPts val="3919"/>
                </a:lnSpc>
                <a:spcBef>
                  <a:spcPct val="0"/>
                </a:spcBef>
              </a:pPr>
              <a:endParaRPr lang="en-US" sz="2799">
                <a:solidFill>
                  <a:srgbClr val="000000"/>
                </a:solidFill>
                <a:latin typeface="Raleway"/>
                <a:ea typeface="Raleway"/>
                <a:cs typeface="Raleway"/>
                <a:sym typeface="Raleway"/>
              </a:endParaRPr>
            </a:p>
          </p:txBody>
        </p:sp>
      </p:grpSp>
      <p:grpSp>
        <p:nvGrpSpPr>
          <p:cNvPr id="9" name="Group 9"/>
          <p:cNvGrpSpPr/>
          <p:nvPr/>
        </p:nvGrpSpPr>
        <p:grpSpPr>
          <a:xfrm>
            <a:off x="6017418" y="2534148"/>
            <a:ext cx="5542008" cy="7148340"/>
            <a:chOff x="0" y="0"/>
            <a:chExt cx="1235617" cy="1593756"/>
          </a:xfrm>
        </p:grpSpPr>
        <p:sp>
          <p:nvSpPr>
            <p:cNvPr id="10" name="Freeform 10"/>
            <p:cNvSpPr/>
            <p:nvPr/>
          </p:nvSpPr>
          <p:spPr>
            <a:xfrm>
              <a:off x="0" y="0"/>
              <a:ext cx="1235617" cy="1593756"/>
            </a:xfrm>
            <a:custGeom>
              <a:avLst/>
              <a:gdLst/>
              <a:ahLst/>
              <a:cxnLst/>
              <a:rect l="l" t="t" r="r" b="b"/>
              <a:pathLst>
                <a:path w="1235617" h="1593756">
                  <a:moveTo>
                    <a:pt x="11176" y="0"/>
                  </a:moveTo>
                  <a:lnTo>
                    <a:pt x="1224441" y="0"/>
                  </a:lnTo>
                  <a:cubicBezTo>
                    <a:pt x="1227405" y="0"/>
                    <a:pt x="1230248" y="1177"/>
                    <a:pt x="1232343" y="3273"/>
                  </a:cubicBezTo>
                  <a:cubicBezTo>
                    <a:pt x="1234439" y="5369"/>
                    <a:pt x="1235617" y="8212"/>
                    <a:pt x="1235617" y="11176"/>
                  </a:cubicBezTo>
                  <a:lnTo>
                    <a:pt x="1235617" y="1582580"/>
                  </a:lnTo>
                  <a:cubicBezTo>
                    <a:pt x="1235617" y="1588752"/>
                    <a:pt x="1230613" y="1593756"/>
                    <a:pt x="1224441" y="1593756"/>
                  </a:cubicBezTo>
                  <a:lnTo>
                    <a:pt x="11176" y="1593756"/>
                  </a:lnTo>
                  <a:cubicBezTo>
                    <a:pt x="5003" y="1593756"/>
                    <a:pt x="0" y="1588752"/>
                    <a:pt x="0" y="1582580"/>
                  </a:cubicBezTo>
                  <a:lnTo>
                    <a:pt x="0" y="11176"/>
                  </a:lnTo>
                  <a:cubicBezTo>
                    <a:pt x="0" y="5003"/>
                    <a:pt x="5003" y="0"/>
                    <a:pt x="11176" y="0"/>
                  </a:cubicBezTo>
                  <a:close/>
                </a:path>
              </a:pathLst>
            </a:custGeom>
            <a:solidFill>
              <a:srgbClr val="A9DFD0"/>
            </a:solidFill>
            <a:ln cap="sq">
              <a:noFill/>
              <a:prstDash val="solid"/>
              <a:miter/>
            </a:ln>
          </p:spPr>
        </p:sp>
        <p:sp>
          <p:nvSpPr>
            <p:cNvPr id="11" name="TextBox 11"/>
            <p:cNvSpPr txBox="1"/>
            <p:nvPr/>
          </p:nvSpPr>
          <p:spPr>
            <a:xfrm>
              <a:off x="0" y="-66675"/>
              <a:ext cx="1235617" cy="1660431"/>
            </a:xfrm>
            <a:prstGeom prst="rect">
              <a:avLst/>
            </a:prstGeom>
          </p:spPr>
          <p:txBody>
            <a:bodyPr lIns="50800" tIns="50800" rIns="50800" bIns="50800" rtlCol="0" anchor="ctr"/>
            <a:lstStyle/>
            <a:p>
              <a:pPr marL="0" lvl="0" indent="0" algn="ctr">
                <a:lnSpc>
                  <a:spcPts val="3919"/>
                </a:lnSpc>
                <a:spcBef>
                  <a:spcPct val="0"/>
                </a:spcBef>
              </a:pPr>
              <a:r>
                <a:rPr lang="en-US" sz="2799" u="none" strike="noStrike">
                  <a:solidFill>
                    <a:srgbClr val="000000"/>
                  </a:solidFill>
                  <a:latin typeface="Raleway"/>
                  <a:ea typeface="Raleway"/>
                  <a:cs typeface="Raleway"/>
                  <a:sym typeface="Raleway"/>
                </a:rPr>
                <a:t>Central region has the highest sales compared to other regions; the company could consider increasing its focus on this region. then the company should re-evaluate its marketing and sales strategies in other regions. </a:t>
              </a:r>
            </a:p>
            <a:p>
              <a:pPr marL="0" lvl="0" indent="0" algn="just">
                <a:lnSpc>
                  <a:spcPts val="3919"/>
                </a:lnSpc>
                <a:spcBef>
                  <a:spcPct val="0"/>
                </a:spcBef>
              </a:pPr>
              <a:endParaRPr lang="en-US" sz="2799" u="none" strike="noStrike">
                <a:solidFill>
                  <a:srgbClr val="000000"/>
                </a:solidFill>
                <a:latin typeface="Raleway"/>
                <a:ea typeface="Raleway"/>
                <a:cs typeface="Raleway"/>
                <a:sym typeface="Raleway"/>
              </a:endParaRPr>
            </a:p>
          </p:txBody>
        </p:sp>
      </p:grpSp>
      <p:sp>
        <p:nvSpPr>
          <p:cNvPr id="12" name="TextBox 12"/>
          <p:cNvSpPr txBox="1"/>
          <p:nvPr/>
        </p:nvSpPr>
        <p:spPr>
          <a:xfrm>
            <a:off x="1753332" y="2971291"/>
            <a:ext cx="2420710" cy="859199"/>
          </a:xfrm>
          <a:prstGeom prst="rect">
            <a:avLst/>
          </a:prstGeom>
        </p:spPr>
        <p:txBody>
          <a:bodyPr lIns="0" tIns="0" rIns="0" bIns="0" rtlCol="0" anchor="t">
            <a:spAutoFit/>
          </a:bodyPr>
          <a:lstStyle/>
          <a:p>
            <a:pPr marL="0" lvl="1" indent="0" algn="ctr">
              <a:lnSpc>
                <a:spcPts val="6121"/>
              </a:lnSpc>
            </a:pPr>
            <a:r>
              <a:rPr lang="en-US" sz="6801" b="1" spc="-312">
                <a:solidFill>
                  <a:srgbClr val="00694C"/>
                </a:solidFill>
                <a:latin typeface="Raleway Medium"/>
                <a:ea typeface="Raleway Medium"/>
                <a:cs typeface="Raleway Medium"/>
                <a:sym typeface="Raleway Medium"/>
              </a:rPr>
              <a:t>1.</a:t>
            </a:r>
          </a:p>
        </p:txBody>
      </p:sp>
      <p:sp>
        <p:nvSpPr>
          <p:cNvPr id="13" name="TextBox 13"/>
          <p:cNvSpPr txBox="1"/>
          <p:nvPr/>
        </p:nvSpPr>
        <p:spPr>
          <a:xfrm>
            <a:off x="7578067" y="2971291"/>
            <a:ext cx="2420710" cy="859199"/>
          </a:xfrm>
          <a:prstGeom prst="rect">
            <a:avLst/>
          </a:prstGeom>
        </p:spPr>
        <p:txBody>
          <a:bodyPr lIns="0" tIns="0" rIns="0" bIns="0" rtlCol="0" anchor="t">
            <a:spAutoFit/>
          </a:bodyPr>
          <a:lstStyle/>
          <a:p>
            <a:pPr marL="0" lvl="1" indent="0" algn="ctr">
              <a:lnSpc>
                <a:spcPts val="6121"/>
              </a:lnSpc>
            </a:pPr>
            <a:r>
              <a:rPr lang="en-US" sz="6801" b="1" spc="-312">
                <a:solidFill>
                  <a:srgbClr val="00694C"/>
                </a:solidFill>
                <a:latin typeface="Raleway Medium"/>
                <a:ea typeface="Raleway Medium"/>
                <a:cs typeface="Raleway Medium"/>
                <a:sym typeface="Raleway Medium"/>
              </a:rPr>
              <a:t>2.</a:t>
            </a:r>
          </a:p>
        </p:txBody>
      </p:sp>
      <p:sp>
        <p:nvSpPr>
          <p:cNvPr id="14" name="TextBox 14"/>
          <p:cNvSpPr txBox="1"/>
          <p:nvPr/>
        </p:nvSpPr>
        <p:spPr>
          <a:xfrm>
            <a:off x="13464426" y="2971291"/>
            <a:ext cx="2420710" cy="859199"/>
          </a:xfrm>
          <a:prstGeom prst="rect">
            <a:avLst/>
          </a:prstGeom>
        </p:spPr>
        <p:txBody>
          <a:bodyPr lIns="0" tIns="0" rIns="0" bIns="0" rtlCol="0" anchor="t">
            <a:spAutoFit/>
          </a:bodyPr>
          <a:lstStyle/>
          <a:p>
            <a:pPr marL="0" lvl="1" indent="0" algn="ctr">
              <a:lnSpc>
                <a:spcPts val="6121"/>
              </a:lnSpc>
            </a:pPr>
            <a:r>
              <a:rPr lang="en-US" sz="6801" b="1" spc="-312">
                <a:solidFill>
                  <a:srgbClr val="00694C"/>
                </a:solidFill>
                <a:latin typeface="Raleway Medium"/>
                <a:ea typeface="Raleway Medium"/>
                <a:cs typeface="Raleway Medium"/>
                <a:sym typeface="Raleway Medium"/>
              </a:rPr>
              <a:t>3.</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20B48C"/>
        </a:solidFill>
        <a:effectLst/>
      </p:bgPr>
    </p:bg>
    <p:spTree>
      <p:nvGrpSpPr>
        <p:cNvPr id="1" name=""/>
        <p:cNvGrpSpPr/>
        <p:nvPr/>
      </p:nvGrpSpPr>
      <p:grpSpPr>
        <a:xfrm>
          <a:off x="0" y="0"/>
          <a:ext cx="0" cy="0"/>
          <a:chOff x="0" y="0"/>
          <a:chExt cx="0" cy="0"/>
        </a:xfrm>
      </p:grpSpPr>
      <p:grpSp>
        <p:nvGrpSpPr>
          <p:cNvPr id="2" name="Group 2"/>
          <p:cNvGrpSpPr/>
          <p:nvPr/>
        </p:nvGrpSpPr>
        <p:grpSpPr>
          <a:xfrm>
            <a:off x="1240452" y="2362528"/>
            <a:ext cx="7579374" cy="6895772"/>
            <a:chOff x="0" y="0"/>
            <a:chExt cx="1689857" cy="1537445"/>
          </a:xfrm>
        </p:grpSpPr>
        <p:sp>
          <p:nvSpPr>
            <p:cNvPr id="3" name="Freeform 3"/>
            <p:cNvSpPr/>
            <p:nvPr/>
          </p:nvSpPr>
          <p:spPr>
            <a:xfrm>
              <a:off x="0" y="0"/>
              <a:ext cx="1689857" cy="1537445"/>
            </a:xfrm>
            <a:custGeom>
              <a:avLst/>
              <a:gdLst/>
              <a:ahLst/>
              <a:cxnLst/>
              <a:rect l="l" t="t" r="r" b="b"/>
              <a:pathLst>
                <a:path w="1689857" h="1537445">
                  <a:moveTo>
                    <a:pt x="8172" y="0"/>
                  </a:moveTo>
                  <a:lnTo>
                    <a:pt x="1681685" y="0"/>
                  </a:lnTo>
                  <a:cubicBezTo>
                    <a:pt x="1683853" y="0"/>
                    <a:pt x="1685931" y="861"/>
                    <a:pt x="1687463" y="2393"/>
                  </a:cubicBezTo>
                  <a:cubicBezTo>
                    <a:pt x="1688996" y="3926"/>
                    <a:pt x="1689857" y="6004"/>
                    <a:pt x="1689857" y="8172"/>
                  </a:cubicBezTo>
                  <a:lnTo>
                    <a:pt x="1689857" y="1529273"/>
                  </a:lnTo>
                  <a:cubicBezTo>
                    <a:pt x="1689857" y="1531440"/>
                    <a:pt x="1688996" y="1533519"/>
                    <a:pt x="1687463" y="1535051"/>
                  </a:cubicBezTo>
                  <a:cubicBezTo>
                    <a:pt x="1685931" y="1536584"/>
                    <a:pt x="1683853" y="1537445"/>
                    <a:pt x="1681685" y="1537445"/>
                  </a:cubicBezTo>
                  <a:lnTo>
                    <a:pt x="8172" y="1537445"/>
                  </a:lnTo>
                  <a:cubicBezTo>
                    <a:pt x="3659" y="1537445"/>
                    <a:pt x="0" y="1533786"/>
                    <a:pt x="0" y="1529273"/>
                  </a:cubicBezTo>
                  <a:lnTo>
                    <a:pt x="0" y="8172"/>
                  </a:lnTo>
                  <a:cubicBezTo>
                    <a:pt x="0" y="6004"/>
                    <a:pt x="861" y="3926"/>
                    <a:pt x="2393" y="2393"/>
                  </a:cubicBezTo>
                  <a:cubicBezTo>
                    <a:pt x="3926" y="861"/>
                    <a:pt x="6004" y="0"/>
                    <a:pt x="8172" y="0"/>
                  </a:cubicBezTo>
                  <a:close/>
                </a:path>
              </a:pathLst>
            </a:custGeom>
            <a:solidFill>
              <a:srgbClr val="A9DFD0"/>
            </a:solidFill>
          </p:spPr>
        </p:sp>
        <p:sp>
          <p:nvSpPr>
            <p:cNvPr id="4" name="TextBox 4"/>
            <p:cNvSpPr txBox="1"/>
            <p:nvPr/>
          </p:nvSpPr>
          <p:spPr>
            <a:xfrm>
              <a:off x="0" y="-57150"/>
              <a:ext cx="1689857" cy="1594595"/>
            </a:xfrm>
            <a:prstGeom prst="rect">
              <a:avLst/>
            </a:prstGeom>
          </p:spPr>
          <p:txBody>
            <a:bodyPr lIns="50800" tIns="50800" rIns="50800" bIns="50800" rtlCol="0" anchor="ctr"/>
            <a:lstStyle/>
            <a:p>
              <a:pPr algn="ctr">
                <a:lnSpc>
                  <a:spcPts val="3779"/>
                </a:lnSpc>
              </a:pPr>
              <a:endParaRPr/>
            </a:p>
            <a:p>
              <a:pPr algn="ctr">
                <a:lnSpc>
                  <a:spcPts val="3779"/>
                </a:lnSpc>
              </a:pPr>
              <a:endParaRPr/>
            </a:p>
            <a:p>
              <a:pPr algn="ctr">
                <a:lnSpc>
                  <a:spcPts val="3779"/>
                </a:lnSpc>
              </a:pPr>
              <a:r>
                <a:rPr lang="en-US" sz="2699">
                  <a:solidFill>
                    <a:srgbClr val="000000"/>
                  </a:solidFill>
                  <a:latin typeface="Raleway"/>
                  <a:ea typeface="Raleway"/>
                  <a:cs typeface="Raleway"/>
                  <a:sym typeface="Raleway"/>
                </a:rPr>
                <a:t>The company could consider focusing on different types of promotions or sales during the weekends to increase sales. For example, the company could offer weekend-only promotions or discounts or run targeted marketing campaigns aimed at weekend shoppers. The company could also consider offering special events or activities in-store on weekends to attract customers and increase sales. </a:t>
              </a:r>
            </a:p>
            <a:p>
              <a:pPr algn="ctr">
                <a:lnSpc>
                  <a:spcPts val="3919"/>
                </a:lnSpc>
                <a:spcBef>
                  <a:spcPct val="0"/>
                </a:spcBef>
              </a:pPr>
              <a:endParaRPr lang="en-US" sz="2699">
                <a:solidFill>
                  <a:srgbClr val="000000"/>
                </a:solidFill>
                <a:latin typeface="Raleway"/>
                <a:ea typeface="Raleway"/>
                <a:cs typeface="Raleway"/>
                <a:sym typeface="Raleway"/>
              </a:endParaRPr>
            </a:p>
          </p:txBody>
        </p:sp>
      </p:grpSp>
      <p:grpSp>
        <p:nvGrpSpPr>
          <p:cNvPr id="5" name="Group 5"/>
          <p:cNvGrpSpPr/>
          <p:nvPr/>
        </p:nvGrpSpPr>
        <p:grpSpPr>
          <a:xfrm>
            <a:off x="9993740" y="2362528"/>
            <a:ext cx="7579374" cy="6895772"/>
            <a:chOff x="0" y="0"/>
            <a:chExt cx="1689857" cy="1537445"/>
          </a:xfrm>
        </p:grpSpPr>
        <p:sp>
          <p:nvSpPr>
            <p:cNvPr id="6" name="Freeform 6"/>
            <p:cNvSpPr/>
            <p:nvPr/>
          </p:nvSpPr>
          <p:spPr>
            <a:xfrm>
              <a:off x="0" y="0"/>
              <a:ext cx="1689857" cy="1537445"/>
            </a:xfrm>
            <a:custGeom>
              <a:avLst/>
              <a:gdLst/>
              <a:ahLst/>
              <a:cxnLst/>
              <a:rect l="l" t="t" r="r" b="b"/>
              <a:pathLst>
                <a:path w="1689857" h="1537445">
                  <a:moveTo>
                    <a:pt x="8172" y="0"/>
                  </a:moveTo>
                  <a:lnTo>
                    <a:pt x="1681685" y="0"/>
                  </a:lnTo>
                  <a:cubicBezTo>
                    <a:pt x="1683853" y="0"/>
                    <a:pt x="1685931" y="861"/>
                    <a:pt x="1687463" y="2393"/>
                  </a:cubicBezTo>
                  <a:cubicBezTo>
                    <a:pt x="1688996" y="3926"/>
                    <a:pt x="1689857" y="6004"/>
                    <a:pt x="1689857" y="8172"/>
                  </a:cubicBezTo>
                  <a:lnTo>
                    <a:pt x="1689857" y="1529273"/>
                  </a:lnTo>
                  <a:cubicBezTo>
                    <a:pt x="1689857" y="1531440"/>
                    <a:pt x="1688996" y="1533519"/>
                    <a:pt x="1687463" y="1535051"/>
                  </a:cubicBezTo>
                  <a:cubicBezTo>
                    <a:pt x="1685931" y="1536584"/>
                    <a:pt x="1683853" y="1537445"/>
                    <a:pt x="1681685" y="1537445"/>
                  </a:cubicBezTo>
                  <a:lnTo>
                    <a:pt x="8172" y="1537445"/>
                  </a:lnTo>
                  <a:cubicBezTo>
                    <a:pt x="3659" y="1537445"/>
                    <a:pt x="0" y="1533786"/>
                    <a:pt x="0" y="1529273"/>
                  </a:cubicBezTo>
                  <a:lnTo>
                    <a:pt x="0" y="8172"/>
                  </a:lnTo>
                  <a:cubicBezTo>
                    <a:pt x="0" y="6004"/>
                    <a:pt x="861" y="3926"/>
                    <a:pt x="2393" y="2393"/>
                  </a:cubicBezTo>
                  <a:cubicBezTo>
                    <a:pt x="3926" y="861"/>
                    <a:pt x="6004" y="0"/>
                    <a:pt x="8172" y="0"/>
                  </a:cubicBezTo>
                  <a:close/>
                </a:path>
              </a:pathLst>
            </a:custGeom>
            <a:solidFill>
              <a:srgbClr val="A9DFD0"/>
            </a:solidFill>
          </p:spPr>
        </p:sp>
        <p:sp>
          <p:nvSpPr>
            <p:cNvPr id="7" name="TextBox 7"/>
            <p:cNvSpPr txBox="1"/>
            <p:nvPr/>
          </p:nvSpPr>
          <p:spPr>
            <a:xfrm>
              <a:off x="0" y="-57150"/>
              <a:ext cx="1689857" cy="1594595"/>
            </a:xfrm>
            <a:prstGeom prst="rect">
              <a:avLst/>
            </a:prstGeom>
          </p:spPr>
          <p:txBody>
            <a:bodyPr lIns="50800" tIns="50800" rIns="50800" bIns="50800" rtlCol="0" anchor="ctr"/>
            <a:lstStyle/>
            <a:p>
              <a:pPr algn="ctr">
                <a:lnSpc>
                  <a:spcPts val="3779"/>
                </a:lnSpc>
              </a:pPr>
              <a:endParaRPr/>
            </a:p>
            <a:p>
              <a:pPr algn="ctr">
                <a:lnSpc>
                  <a:spcPts val="3779"/>
                </a:lnSpc>
              </a:pPr>
              <a:endParaRPr/>
            </a:p>
            <a:p>
              <a:pPr algn="ctr">
                <a:lnSpc>
                  <a:spcPts val="3779"/>
                </a:lnSpc>
              </a:pPr>
              <a:r>
                <a:rPr lang="en-US" sz="2699">
                  <a:solidFill>
                    <a:srgbClr val="000000"/>
                  </a:solidFill>
                  <a:latin typeface="Raleway"/>
                  <a:ea typeface="Raleway"/>
                  <a:cs typeface="Raleway"/>
                  <a:sym typeface="Raleway"/>
                </a:rPr>
                <a:t>The company should focus on maximizing sales during the months of November and December. This could involve increasing the inventory of popular products during this time, running targeted marketing campaigns, and offering promotions or discounts to customers. However, the company should also consider strategies to maintain sales during other months, such as introducing new products or services or offering promotions and discounts during slower months.</a:t>
              </a:r>
            </a:p>
            <a:p>
              <a:pPr algn="ctr">
                <a:lnSpc>
                  <a:spcPts val="3779"/>
                </a:lnSpc>
                <a:spcBef>
                  <a:spcPct val="0"/>
                </a:spcBef>
              </a:pPr>
              <a:endParaRPr lang="en-US" sz="2699">
                <a:solidFill>
                  <a:srgbClr val="000000"/>
                </a:solidFill>
                <a:latin typeface="Raleway"/>
                <a:ea typeface="Raleway"/>
                <a:cs typeface="Raleway"/>
                <a:sym typeface="Raleway"/>
              </a:endParaRPr>
            </a:p>
          </p:txBody>
        </p:sp>
      </p:grpSp>
      <p:sp>
        <p:nvSpPr>
          <p:cNvPr id="8" name="TextBox 8"/>
          <p:cNvSpPr txBox="1"/>
          <p:nvPr/>
        </p:nvSpPr>
        <p:spPr>
          <a:xfrm>
            <a:off x="1123950" y="542141"/>
            <a:ext cx="16040100" cy="1249343"/>
          </a:xfrm>
          <a:prstGeom prst="rect">
            <a:avLst/>
          </a:prstGeom>
        </p:spPr>
        <p:txBody>
          <a:bodyPr lIns="0" tIns="0" rIns="0" bIns="0" rtlCol="0" anchor="t">
            <a:spAutoFit/>
          </a:bodyPr>
          <a:lstStyle/>
          <a:p>
            <a:pPr marL="0" lvl="1" indent="0" algn="ctr">
              <a:lnSpc>
                <a:spcPts val="9037"/>
              </a:lnSpc>
            </a:pPr>
            <a:r>
              <a:rPr lang="en-US" sz="10041" b="1" spc="-461">
                <a:solidFill>
                  <a:srgbClr val="FBF6F1"/>
                </a:solidFill>
                <a:latin typeface="Raleway Medium"/>
                <a:ea typeface="Raleway Medium"/>
                <a:cs typeface="Raleway Medium"/>
                <a:sym typeface="Raleway Medium"/>
              </a:rPr>
              <a:t>Suggestions</a:t>
            </a:r>
          </a:p>
        </p:txBody>
      </p:sp>
      <p:sp>
        <p:nvSpPr>
          <p:cNvPr id="9" name="TextBox 9"/>
          <p:cNvSpPr txBox="1"/>
          <p:nvPr/>
        </p:nvSpPr>
        <p:spPr>
          <a:xfrm>
            <a:off x="3454749" y="2533978"/>
            <a:ext cx="2420710" cy="859199"/>
          </a:xfrm>
          <a:prstGeom prst="rect">
            <a:avLst/>
          </a:prstGeom>
        </p:spPr>
        <p:txBody>
          <a:bodyPr lIns="0" tIns="0" rIns="0" bIns="0" rtlCol="0" anchor="t">
            <a:spAutoFit/>
          </a:bodyPr>
          <a:lstStyle/>
          <a:p>
            <a:pPr marL="0" lvl="1" indent="0" algn="ctr">
              <a:lnSpc>
                <a:spcPts val="6121"/>
              </a:lnSpc>
            </a:pPr>
            <a:r>
              <a:rPr lang="en-US" sz="6801" b="1" spc="-312">
                <a:solidFill>
                  <a:srgbClr val="00694C"/>
                </a:solidFill>
                <a:latin typeface="Raleway Medium"/>
                <a:ea typeface="Raleway Medium"/>
                <a:cs typeface="Raleway Medium"/>
                <a:sym typeface="Raleway Medium"/>
              </a:rPr>
              <a:t>4.</a:t>
            </a:r>
          </a:p>
        </p:txBody>
      </p:sp>
      <p:sp>
        <p:nvSpPr>
          <p:cNvPr id="10" name="TextBox 10"/>
          <p:cNvSpPr txBox="1"/>
          <p:nvPr/>
        </p:nvSpPr>
        <p:spPr>
          <a:xfrm>
            <a:off x="12573072" y="2533978"/>
            <a:ext cx="2420710" cy="859199"/>
          </a:xfrm>
          <a:prstGeom prst="rect">
            <a:avLst/>
          </a:prstGeom>
        </p:spPr>
        <p:txBody>
          <a:bodyPr lIns="0" tIns="0" rIns="0" bIns="0" rtlCol="0" anchor="t">
            <a:spAutoFit/>
          </a:bodyPr>
          <a:lstStyle/>
          <a:p>
            <a:pPr marL="0" lvl="1" indent="0" algn="ctr">
              <a:lnSpc>
                <a:spcPts val="6121"/>
              </a:lnSpc>
            </a:pPr>
            <a:r>
              <a:rPr lang="en-US" sz="6801" b="1" spc="-312">
                <a:solidFill>
                  <a:srgbClr val="00694C"/>
                </a:solidFill>
                <a:latin typeface="Raleway Medium"/>
                <a:ea typeface="Raleway Medium"/>
                <a:cs typeface="Raleway Medium"/>
                <a:sym typeface="Raleway Medium"/>
              </a:rPr>
              <a:t>5.</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BF6F1"/>
        </a:solidFill>
        <a:effectLst/>
      </p:bgPr>
    </p:bg>
    <p:spTree>
      <p:nvGrpSpPr>
        <p:cNvPr id="1" name=""/>
        <p:cNvGrpSpPr/>
        <p:nvPr/>
      </p:nvGrpSpPr>
      <p:grpSpPr>
        <a:xfrm>
          <a:off x="0" y="0"/>
          <a:ext cx="0" cy="0"/>
          <a:chOff x="0" y="0"/>
          <a:chExt cx="0" cy="0"/>
        </a:xfrm>
      </p:grpSpPr>
      <p:sp>
        <p:nvSpPr>
          <p:cNvPr id="2" name="Freeform 2"/>
          <p:cNvSpPr/>
          <p:nvPr/>
        </p:nvSpPr>
        <p:spPr>
          <a:xfrm rot="-10800000">
            <a:off x="-923791" y="-783256"/>
            <a:ext cx="11853512" cy="11853512"/>
          </a:xfrm>
          <a:custGeom>
            <a:avLst/>
            <a:gdLst/>
            <a:ahLst/>
            <a:cxnLst/>
            <a:rect l="l" t="t" r="r" b="b"/>
            <a:pathLst>
              <a:path w="11853512" h="11853512">
                <a:moveTo>
                  <a:pt x="0" y="0"/>
                </a:moveTo>
                <a:lnTo>
                  <a:pt x="11853513" y="0"/>
                </a:lnTo>
                <a:lnTo>
                  <a:pt x="11853513" y="11853512"/>
                </a:lnTo>
                <a:lnTo>
                  <a:pt x="0" y="1185351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1219200" y="2646761"/>
            <a:ext cx="8144502" cy="5212553"/>
          </a:xfrm>
          <a:prstGeom prst="rect">
            <a:avLst/>
          </a:prstGeom>
        </p:spPr>
        <p:txBody>
          <a:bodyPr lIns="0" tIns="0" rIns="0" bIns="0" rtlCol="0" anchor="t">
            <a:spAutoFit/>
          </a:bodyPr>
          <a:lstStyle/>
          <a:p>
            <a:pPr marL="0" lvl="1" indent="0" algn="l">
              <a:lnSpc>
                <a:spcPts val="13331"/>
              </a:lnSpc>
            </a:pPr>
            <a:r>
              <a:rPr lang="en-US" sz="14812" b="1" spc="-681">
                <a:solidFill>
                  <a:srgbClr val="00694C"/>
                </a:solidFill>
                <a:latin typeface="Raleway Medium"/>
                <a:ea typeface="Raleway Medium"/>
                <a:cs typeface="Raleway Medium"/>
                <a:sym typeface="Raleway Medium"/>
              </a:rPr>
              <a:t>Thank you very much!</a:t>
            </a:r>
          </a:p>
        </p:txBody>
      </p:sp>
      <p:sp>
        <p:nvSpPr>
          <p:cNvPr id="4" name="Freeform 4"/>
          <p:cNvSpPr/>
          <p:nvPr/>
        </p:nvSpPr>
        <p:spPr>
          <a:xfrm>
            <a:off x="11867657" y="1376536"/>
            <a:ext cx="5561408" cy="7533927"/>
          </a:xfrm>
          <a:custGeom>
            <a:avLst/>
            <a:gdLst/>
            <a:ahLst/>
            <a:cxnLst/>
            <a:rect l="l" t="t" r="r" b="b"/>
            <a:pathLst>
              <a:path w="5561408" h="7533927">
                <a:moveTo>
                  <a:pt x="0" y="0"/>
                </a:moveTo>
                <a:lnTo>
                  <a:pt x="5561408" y="0"/>
                </a:lnTo>
                <a:lnTo>
                  <a:pt x="5561408" y="7533928"/>
                </a:lnTo>
                <a:lnTo>
                  <a:pt x="0" y="7533928"/>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A9DFD0"/>
        </a:solidFill>
        <a:effectLst/>
      </p:bgPr>
    </p:bg>
    <p:spTree>
      <p:nvGrpSpPr>
        <p:cNvPr id="1" name=""/>
        <p:cNvGrpSpPr/>
        <p:nvPr/>
      </p:nvGrpSpPr>
      <p:grpSpPr>
        <a:xfrm>
          <a:off x="0" y="0"/>
          <a:ext cx="0" cy="0"/>
          <a:chOff x="0" y="0"/>
          <a:chExt cx="0" cy="0"/>
        </a:xfrm>
      </p:grpSpPr>
      <p:sp>
        <p:nvSpPr>
          <p:cNvPr id="2" name="Freeform 2"/>
          <p:cNvSpPr/>
          <p:nvPr/>
        </p:nvSpPr>
        <p:spPr>
          <a:xfrm>
            <a:off x="13279168" y="2528682"/>
            <a:ext cx="4757510" cy="4890899"/>
          </a:xfrm>
          <a:custGeom>
            <a:avLst/>
            <a:gdLst/>
            <a:ahLst/>
            <a:cxnLst/>
            <a:rect l="l" t="t" r="r" b="b"/>
            <a:pathLst>
              <a:path w="4757510" h="4890899">
                <a:moveTo>
                  <a:pt x="0" y="0"/>
                </a:moveTo>
                <a:lnTo>
                  <a:pt x="4757510" y="0"/>
                </a:lnTo>
                <a:lnTo>
                  <a:pt x="4757510" y="4890898"/>
                </a:lnTo>
                <a:lnTo>
                  <a:pt x="0" y="4890898"/>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
        <p:nvSpPr>
          <p:cNvPr id="3" name="TextBox 3"/>
          <p:cNvSpPr txBox="1"/>
          <p:nvPr/>
        </p:nvSpPr>
        <p:spPr>
          <a:xfrm>
            <a:off x="385663" y="961580"/>
            <a:ext cx="10791353" cy="1249343"/>
          </a:xfrm>
          <a:prstGeom prst="rect">
            <a:avLst/>
          </a:prstGeom>
        </p:spPr>
        <p:txBody>
          <a:bodyPr lIns="0" tIns="0" rIns="0" bIns="0" rtlCol="0" anchor="t">
            <a:spAutoFit/>
          </a:bodyPr>
          <a:lstStyle/>
          <a:p>
            <a:pPr marL="0" lvl="1" indent="0" algn="l">
              <a:lnSpc>
                <a:spcPts val="9037"/>
              </a:lnSpc>
            </a:pPr>
            <a:r>
              <a:rPr lang="en-US" sz="10041" b="1" spc="-461">
                <a:solidFill>
                  <a:srgbClr val="00694C"/>
                </a:solidFill>
                <a:latin typeface="Raleway Medium"/>
                <a:ea typeface="Raleway Medium"/>
                <a:cs typeface="Raleway Medium"/>
                <a:sym typeface="Raleway Medium"/>
              </a:rPr>
              <a:t>Problem Statement</a:t>
            </a:r>
          </a:p>
        </p:txBody>
      </p:sp>
      <p:sp>
        <p:nvSpPr>
          <p:cNvPr id="4" name="TextBox 4"/>
          <p:cNvSpPr txBox="1"/>
          <p:nvPr/>
        </p:nvSpPr>
        <p:spPr>
          <a:xfrm>
            <a:off x="385663" y="2658731"/>
            <a:ext cx="12564005" cy="7302500"/>
          </a:xfrm>
          <a:prstGeom prst="rect">
            <a:avLst/>
          </a:prstGeom>
        </p:spPr>
        <p:txBody>
          <a:bodyPr lIns="0" tIns="0" rIns="0" bIns="0" rtlCol="0" anchor="t">
            <a:spAutoFit/>
          </a:bodyPr>
          <a:lstStyle/>
          <a:p>
            <a:pPr algn="just">
              <a:lnSpc>
                <a:spcPts val="4199"/>
              </a:lnSpc>
            </a:pPr>
            <a:r>
              <a:rPr lang="en-US" sz="2799" b="1">
                <a:solidFill>
                  <a:srgbClr val="00694C"/>
                </a:solidFill>
                <a:latin typeface="Raleway Semi-Bold"/>
                <a:ea typeface="Raleway Semi-Bold"/>
                <a:cs typeface="Raleway Semi-Bold"/>
                <a:sym typeface="Raleway Semi-Bold"/>
              </a:rPr>
              <a:t>•The Superstore dataset provides sales and profit data for a variety of products across different categories and regions.</a:t>
            </a:r>
          </a:p>
          <a:p>
            <a:pPr algn="just">
              <a:lnSpc>
                <a:spcPts val="4199"/>
              </a:lnSpc>
            </a:pPr>
            <a:endParaRPr lang="en-US" sz="2799" b="1">
              <a:solidFill>
                <a:srgbClr val="00694C"/>
              </a:solidFill>
              <a:latin typeface="Raleway Semi-Bold"/>
              <a:ea typeface="Raleway Semi-Bold"/>
              <a:cs typeface="Raleway Semi-Bold"/>
              <a:sym typeface="Raleway Semi-Bold"/>
            </a:endParaRPr>
          </a:p>
          <a:p>
            <a:pPr algn="just">
              <a:lnSpc>
                <a:spcPts val="4199"/>
              </a:lnSpc>
            </a:pPr>
            <a:r>
              <a:rPr lang="en-US" sz="2799" b="1">
                <a:solidFill>
                  <a:srgbClr val="00694C"/>
                </a:solidFill>
                <a:latin typeface="Raleway Semi-Bold"/>
                <a:ea typeface="Raleway Semi-Bold"/>
                <a:cs typeface="Raleway Semi-Bold"/>
                <a:sym typeface="Raleway Semi-Bold"/>
              </a:rPr>
              <a:t>•The goal of this project is to analyze the data and identify insights that can help the company improve its business performance. </a:t>
            </a:r>
          </a:p>
          <a:p>
            <a:pPr algn="just">
              <a:lnSpc>
                <a:spcPts val="4199"/>
              </a:lnSpc>
            </a:pPr>
            <a:endParaRPr lang="en-US" sz="2799" b="1">
              <a:solidFill>
                <a:srgbClr val="00694C"/>
              </a:solidFill>
              <a:latin typeface="Raleway Semi-Bold"/>
              <a:ea typeface="Raleway Semi-Bold"/>
              <a:cs typeface="Raleway Semi-Bold"/>
              <a:sym typeface="Raleway Semi-Bold"/>
            </a:endParaRPr>
          </a:p>
          <a:p>
            <a:pPr algn="just">
              <a:lnSpc>
                <a:spcPts val="4199"/>
              </a:lnSpc>
            </a:pPr>
            <a:r>
              <a:rPr lang="en-US" sz="2799" b="1">
                <a:solidFill>
                  <a:srgbClr val="00694C"/>
                </a:solidFill>
                <a:latin typeface="Raleway Semi-Bold"/>
                <a:ea typeface="Raleway Semi-Bold"/>
                <a:cs typeface="Raleway Semi-Bold"/>
                <a:sym typeface="Raleway Semi-Bold"/>
              </a:rPr>
              <a:t>•Specifically, we aim to answer questions such as: which product categories are the most profitable? Which regions have the highest sales and profit? What are the most profitable products? </a:t>
            </a:r>
          </a:p>
          <a:p>
            <a:pPr algn="just">
              <a:lnSpc>
                <a:spcPts val="4199"/>
              </a:lnSpc>
            </a:pPr>
            <a:endParaRPr lang="en-US" sz="2799" b="1">
              <a:solidFill>
                <a:srgbClr val="00694C"/>
              </a:solidFill>
              <a:latin typeface="Raleway Semi-Bold"/>
              <a:ea typeface="Raleway Semi-Bold"/>
              <a:cs typeface="Raleway Semi-Bold"/>
              <a:sym typeface="Raleway Semi-Bold"/>
            </a:endParaRPr>
          </a:p>
          <a:p>
            <a:pPr algn="just">
              <a:lnSpc>
                <a:spcPts val="4199"/>
              </a:lnSpc>
            </a:pPr>
            <a:r>
              <a:rPr lang="en-US" sz="2799" b="1">
                <a:solidFill>
                  <a:srgbClr val="00694C"/>
                </a:solidFill>
                <a:latin typeface="Raleway Semi-Bold"/>
                <a:ea typeface="Raleway Semi-Bold"/>
                <a:cs typeface="Raleway Semi-Bold"/>
                <a:sym typeface="Raleway Semi-Bold"/>
              </a:rPr>
              <a:t>•By answering these questions, we hope to provide recommendations for the company on how to optimize its product offerings and improve its revenue and profitability.</a:t>
            </a:r>
          </a:p>
          <a:p>
            <a:pPr algn="just">
              <a:lnSpc>
                <a:spcPts val="3919"/>
              </a:lnSpc>
              <a:spcBef>
                <a:spcPct val="0"/>
              </a:spcBef>
            </a:pPr>
            <a:endParaRPr lang="en-US" sz="2799" b="1">
              <a:solidFill>
                <a:srgbClr val="00694C"/>
              </a:solidFill>
              <a:latin typeface="Raleway Semi-Bold"/>
              <a:ea typeface="Raleway Semi-Bold"/>
              <a:cs typeface="Raleway Semi-Bold"/>
              <a:sym typeface="Raleway Semi-Bo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BF6F1"/>
        </a:solidFill>
        <a:effectLst/>
      </p:bgPr>
    </p:bg>
    <p:spTree>
      <p:nvGrpSpPr>
        <p:cNvPr id="1" name=""/>
        <p:cNvGrpSpPr/>
        <p:nvPr/>
      </p:nvGrpSpPr>
      <p:grpSpPr>
        <a:xfrm>
          <a:off x="0" y="0"/>
          <a:ext cx="0" cy="0"/>
          <a:chOff x="0" y="0"/>
          <a:chExt cx="0" cy="0"/>
        </a:xfrm>
      </p:grpSpPr>
      <p:sp>
        <p:nvSpPr>
          <p:cNvPr id="2" name="TextBox 2"/>
          <p:cNvSpPr txBox="1"/>
          <p:nvPr/>
        </p:nvSpPr>
        <p:spPr>
          <a:xfrm>
            <a:off x="487314" y="1196195"/>
            <a:ext cx="14918377" cy="1249343"/>
          </a:xfrm>
          <a:prstGeom prst="rect">
            <a:avLst/>
          </a:prstGeom>
        </p:spPr>
        <p:txBody>
          <a:bodyPr lIns="0" tIns="0" rIns="0" bIns="0" rtlCol="0" anchor="t">
            <a:spAutoFit/>
          </a:bodyPr>
          <a:lstStyle/>
          <a:p>
            <a:pPr marL="0" lvl="1" indent="0" algn="l">
              <a:lnSpc>
                <a:spcPts val="9037"/>
              </a:lnSpc>
            </a:pPr>
            <a:r>
              <a:rPr lang="en-US" sz="10041" b="1" spc="-461">
                <a:solidFill>
                  <a:srgbClr val="00694C"/>
                </a:solidFill>
                <a:latin typeface="Raleway Medium"/>
                <a:ea typeface="Raleway Medium"/>
                <a:cs typeface="Raleway Medium"/>
                <a:sym typeface="Raleway Medium"/>
              </a:rPr>
              <a:t>Gather and clean the data</a:t>
            </a:r>
          </a:p>
        </p:txBody>
      </p:sp>
      <p:sp>
        <p:nvSpPr>
          <p:cNvPr id="3" name="TextBox 3"/>
          <p:cNvSpPr txBox="1"/>
          <p:nvPr/>
        </p:nvSpPr>
        <p:spPr>
          <a:xfrm>
            <a:off x="247061" y="3122776"/>
            <a:ext cx="9724658" cy="3957901"/>
          </a:xfrm>
          <a:prstGeom prst="rect">
            <a:avLst/>
          </a:prstGeom>
        </p:spPr>
        <p:txBody>
          <a:bodyPr lIns="0" tIns="0" rIns="0" bIns="0" rtlCol="0" anchor="t">
            <a:spAutoFit/>
          </a:bodyPr>
          <a:lstStyle/>
          <a:p>
            <a:pPr algn="just">
              <a:lnSpc>
                <a:spcPts val="3922"/>
              </a:lnSpc>
            </a:pPr>
            <a:r>
              <a:rPr lang="en-US" sz="2802" b="1">
                <a:solidFill>
                  <a:srgbClr val="00694C"/>
                </a:solidFill>
                <a:latin typeface="Raleway Semi-Bold"/>
                <a:ea typeface="Raleway Semi-Bold"/>
                <a:cs typeface="Raleway Semi-Bold"/>
                <a:sym typeface="Raleway Semi-Bold"/>
              </a:rPr>
              <a:t>•Once you have defined the problem or question, you need to gather the data you'll need to analyze. </a:t>
            </a:r>
          </a:p>
          <a:p>
            <a:pPr algn="just">
              <a:lnSpc>
                <a:spcPts val="3922"/>
              </a:lnSpc>
            </a:pPr>
            <a:endParaRPr lang="en-US" sz="2802" b="1">
              <a:solidFill>
                <a:srgbClr val="00694C"/>
              </a:solidFill>
              <a:latin typeface="Raleway Semi-Bold"/>
              <a:ea typeface="Raleway Semi-Bold"/>
              <a:cs typeface="Raleway Semi-Bold"/>
              <a:sym typeface="Raleway Semi-Bold"/>
            </a:endParaRPr>
          </a:p>
          <a:p>
            <a:pPr algn="just">
              <a:lnSpc>
                <a:spcPts val="3922"/>
              </a:lnSpc>
            </a:pPr>
            <a:r>
              <a:rPr lang="en-US" sz="2802" b="1">
                <a:solidFill>
                  <a:srgbClr val="00694C"/>
                </a:solidFill>
                <a:latin typeface="Raleway Semi-Bold"/>
                <a:ea typeface="Raleway Semi-Bold"/>
                <a:cs typeface="Raleway Semi-Bold"/>
                <a:sym typeface="Raleway Semi-Bold"/>
              </a:rPr>
              <a:t>•This could involve collecting data from various sources or accessing existing data sets. You'll also need to clean the data to ensure it's accurate, complete, and consistent.</a:t>
            </a:r>
          </a:p>
          <a:p>
            <a:pPr algn="just">
              <a:lnSpc>
                <a:spcPts val="3922"/>
              </a:lnSpc>
              <a:spcBef>
                <a:spcPct val="0"/>
              </a:spcBef>
            </a:pPr>
            <a:endParaRPr lang="en-US" sz="2802" b="1">
              <a:solidFill>
                <a:srgbClr val="00694C"/>
              </a:solidFill>
              <a:latin typeface="Raleway Semi-Bold"/>
              <a:ea typeface="Raleway Semi-Bold"/>
              <a:cs typeface="Raleway Semi-Bold"/>
              <a:sym typeface="Raleway Semi-Bold"/>
            </a:endParaRPr>
          </a:p>
        </p:txBody>
      </p:sp>
      <p:pic>
        <p:nvPicPr>
          <p:cNvPr id="4" name="Picture 4"/>
          <p:cNvPicPr>
            <a:picLocks noChangeAspect="1"/>
          </p:cNvPicPr>
          <p:nvPr/>
        </p:nvPicPr>
        <p:blipFill>
          <a:blip r:embed="rId2"/>
          <a:stretch>
            <a:fillRect/>
          </a:stretch>
        </p:blipFill>
        <p:spPr>
          <a:xfrm>
            <a:off x="9260071" y="971107"/>
            <a:ext cx="8539764" cy="8344786"/>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A9DFD0"/>
        </a:solidFill>
        <a:effectLst/>
      </p:bgPr>
    </p:bg>
    <p:spTree>
      <p:nvGrpSpPr>
        <p:cNvPr id="1" name=""/>
        <p:cNvGrpSpPr/>
        <p:nvPr/>
      </p:nvGrpSpPr>
      <p:grpSpPr>
        <a:xfrm>
          <a:off x="0" y="0"/>
          <a:ext cx="0" cy="0"/>
          <a:chOff x="0" y="0"/>
          <a:chExt cx="0" cy="0"/>
        </a:xfrm>
      </p:grpSpPr>
      <p:sp>
        <p:nvSpPr>
          <p:cNvPr id="2" name="Freeform 2"/>
          <p:cNvSpPr/>
          <p:nvPr/>
        </p:nvSpPr>
        <p:spPr>
          <a:xfrm>
            <a:off x="13433372" y="8084666"/>
            <a:ext cx="5277926" cy="4404669"/>
          </a:xfrm>
          <a:custGeom>
            <a:avLst/>
            <a:gdLst/>
            <a:ahLst/>
            <a:cxnLst/>
            <a:rect l="l" t="t" r="r" b="b"/>
            <a:pathLst>
              <a:path w="5277926" h="4404669">
                <a:moveTo>
                  <a:pt x="0" y="0"/>
                </a:moveTo>
                <a:lnTo>
                  <a:pt x="5277926" y="0"/>
                </a:lnTo>
                <a:lnTo>
                  <a:pt x="5277926" y="4404668"/>
                </a:lnTo>
                <a:lnTo>
                  <a:pt x="0" y="4404668"/>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
        <p:nvSpPr>
          <p:cNvPr id="3" name="Freeform 3"/>
          <p:cNvSpPr/>
          <p:nvPr/>
        </p:nvSpPr>
        <p:spPr>
          <a:xfrm>
            <a:off x="-1302276" y="-2383108"/>
            <a:ext cx="4661953" cy="4748285"/>
          </a:xfrm>
          <a:custGeom>
            <a:avLst/>
            <a:gdLst/>
            <a:ahLst/>
            <a:cxnLst/>
            <a:rect l="l" t="t" r="r" b="b"/>
            <a:pathLst>
              <a:path w="4661953" h="4748285">
                <a:moveTo>
                  <a:pt x="0" y="0"/>
                </a:moveTo>
                <a:lnTo>
                  <a:pt x="4661952" y="0"/>
                </a:lnTo>
                <a:lnTo>
                  <a:pt x="4661952" y="4748285"/>
                </a:lnTo>
                <a:lnTo>
                  <a:pt x="0" y="4748285"/>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sp>
      <p:sp>
        <p:nvSpPr>
          <p:cNvPr id="4" name="TextBox 4"/>
          <p:cNvSpPr txBox="1"/>
          <p:nvPr/>
        </p:nvSpPr>
        <p:spPr>
          <a:xfrm>
            <a:off x="3796118" y="2641402"/>
            <a:ext cx="9779565" cy="1249343"/>
          </a:xfrm>
          <a:prstGeom prst="rect">
            <a:avLst/>
          </a:prstGeom>
        </p:spPr>
        <p:txBody>
          <a:bodyPr lIns="0" tIns="0" rIns="0" bIns="0" rtlCol="0" anchor="t">
            <a:spAutoFit/>
          </a:bodyPr>
          <a:lstStyle/>
          <a:p>
            <a:pPr marL="0" lvl="1" indent="0" algn="ctr">
              <a:lnSpc>
                <a:spcPts val="9037"/>
              </a:lnSpc>
            </a:pPr>
            <a:r>
              <a:rPr lang="en-US" sz="10041" b="1" spc="-461">
                <a:solidFill>
                  <a:srgbClr val="00694C"/>
                </a:solidFill>
                <a:latin typeface="Raleway Medium"/>
                <a:ea typeface="Raleway Medium"/>
                <a:cs typeface="Raleway Medium"/>
                <a:sym typeface="Raleway Medium"/>
              </a:rPr>
              <a:t>Explore the data</a:t>
            </a:r>
          </a:p>
        </p:txBody>
      </p:sp>
      <p:sp>
        <p:nvSpPr>
          <p:cNvPr id="5" name="TextBox 5"/>
          <p:cNvSpPr txBox="1"/>
          <p:nvPr/>
        </p:nvSpPr>
        <p:spPr>
          <a:xfrm>
            <a:off x="1028700" y="4921131"/>
            <a:ext cx="14748384" cy="2472055"/>
          </a:xfrm>
          <a:prstGeom prst="rect">
            <a:avLst/>
          </a:prstGeom>
        </p:spPr>
        <p:txBody>
          <a:bodyPr lIns="0" tIns="0" rIns="0" bIns="0" rtlCol="0" anchor="t">
            <a:spAutoFit/>
          </a:bodyPr>
          <a:lstStyle/>
          <a:p>
            <a:pPr algn="just">
              <a:lnSpc>
                <a:spcPts val="3919"/>
              </a:lnSpc>
            </a:pPr>
            <a:r>
              <a:rPr lang="en-US" sz="2799" b="1">
                <a:solidFill>
                  <a:srgbClr val="00694C"/>
                </a:solidFill>
                <a:latin typeface="Raleway Semi-Bold"/>
                <a:ea typeface="Raleway Semi-Bold"/>
                <a:cs typeface="Raleway Semi-Bold"/>
                <a:sym typeface="Raleway Semi-Bold"/>
              </a:rPr>
              <a:t>•Once you have your data, you'll need to explore it to get a sense of what it contains. </a:t>
            </a:r>
          </a:p>
          <a:p>
            <a:pPr algn="ctr">
              <a:lnSpc>
                <a:spcPts val="3919"/>
              </a:lnSpc>
            </a:pPr>
            <a:endParaRPr lang="en-US" sz="2799" b="1">
              <a:solidFill>
                <a:srgbClr val="00694C"/>
              </a:solidFill>
              <a:latin typeface="Raleway Semi-Bold"/>
              <a:ea typeface="Raleway Semi-Bold"/>
              <a:cs typeface="Raleway Semi-Bold"/>
              <a:sym typeface="Raleway Semi-Bold"/>
            </a:endParaRPr>
          </a:p>
          <a:p>
            <a:pPr algn="just">
              <a:lnSpc>
                <a:spcPts val="3919"/>
              </a:lnSpc>
            </a:pPr>
            <a:r>
              <a:rPr lang="en-US" sz="2799" b="1">
                <a:solidFill>
                  <a:srgbClr val="00694C"/>
                </a:solidFill>
                <a:latin typeface="Raleway Semi-Bold"/>
                <a:ea typeface="Raleway Semi-Bold"/>
                <a:cs typeface="Raleway Semi-Bold"/>
                <a:sym typeface="Raleway Semi-Bold"/>
              </a:rPr>
              <a:t>•This might involve creating visualizations, calculating basic statistics, or conducting other exploratory analysis techniques.</a:t>
            </a:r>
          </a:p>
          <a:p>
            <a:pPr algn="just">
              <a:lnSpc>
                <a:spcPts val="3919"/>
              </a:lnSpc>
              <a:spcBef>
                <a:spcPct val="0"/>
              </a:spcBef>
            </a:pPr>
            <a:endParaRPr lang="en-US" sz="2799" b="1">
              <a:solidFill>
                <a:srgbClr val="00694C"/>
              </a:solidFill>
              <a:latin typeface="Raleway Semi-Bold"/>
              <a:ea typeface="Raleway Semi-Bold"/>
              <a:cs typeface="Raleway Semi-Bold"/>
              <a:sym typeface="Raleway Semi-Bo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BF6F1"/>
        </a:solidFill>
        <a:effectLst/>
      </p:bgPr>
    </p:bg>
    <p:spTree>
      <p:nvGrpSpPr>
        <p:cNvPr id="1" name=""/>
        <p:cNvGrpSpPr/>
        <p:nvPr/>
      </p:nvGrpSpPr>
      <p:grpSpPr>
        <a:xfrm>
          <a:off x="0" y="0"/>
          <a:ext cx="0" cy="0"/>
          <a:chOff x="0" y="0"/>
          <a:chExt cx="0" cy="0"/>
        </a:xfrm>
      </p:grpSpPr>
      <p:sp>
        <p:nvSpPr>
          <p:cNvPr id="2" name="TextBox 2"/>
          <p:cNvSpPr txBox="1"/>
          <p:nvPr/>
        </p:nvSpPr>
        <p:spPr>
          <a:xfrm>
            <a:off x="446654" y="708271"/>
            <a:ext cx="14918377" cy="1249343"/>
          </a:xfrm>
          <a:prstGeom prst="rect">
            <a:avLst/>
          </a:prstGeom>
        </p:spPr>
        <p:txBody>
          <a:bodyPr lIns="0" tIns="0" rIns="0" bIns="0" rtlCol="0" anchor="t">
            <a:spAutoFit/>
          </a:bodyPr>
          <a:lstStyle/>
          <a:p>
            <a:pPr marL="0" lvl="1" indent="0" algn="l">
              <a:lnSpc>
                <a:spcPts val="9037"/>
              </a:lnSpc>
            </a:pPr>
            <a:r>
              <a:rPr lang="en-US" sz="10041" b="1" spc="-461">
                <a:solidFill>
                  <a:srgbClr val="00694C"/>
                </a:solidFill>
                <a:latin typeface="Raleway Medium"/>
                <a:ea typeface="Raleway Medium"/>
                <a:cs typeface="Raleway Medium"/>
                <a:sym typeface="Raleway Medium"/>
              </a:rPr>
              <a:t>Assumptions</a:t>
            </a:r>
          </a:p>
        </p:txBody>
      </p:sp>
      <p:sp>
        <p:nvSpPr>
          <p:cNvPr id="3" name="TextBox 3"/>
          <p:cNvSpPr txBox="1"/>
          <p:nvPr/>
        </p:nvSpPr>
        <p:spPr>
          <a:xfrm>
            <a:off x="287721" y="2655182"/>
            <a:ext cx="11754729" cy="7443074"/>
          </a:xfrm>
          <a:prstGeom prst="rect">
            <a:avLst/>
          </a:prstGeom>
        </p:spPr>
        <p:txBody>
          <a:bodyPr lIns="0" tIns="0" rIns="0" bIns="0" rtlCol="0" anchor="t">
            <a:spAutoFit/>
          </a:bodyPr>
          <a:lstStyle/>
          <a:p>
            <a:pPr algn="just">
              <a:lnSpc>
                <a:spcPts val="3920"/>
              </a:lnSpc>
            </a:pPr>
            <a:r>
              <a:rPr lang="en-US" sz="2800" b="1">
                <a:solidFill>
                  <a:srgbClr val="00694C"/>
                </a:solidFill>
                <a:latin typeface="Raleway Semi-Bold"/>
                <a:ea typeface="Raleway Semi-Bold"/>
                <a:cs typeface="Raleway Semi-Bold"/>
                <a:sym typeface="Raleway Semi-Bold"/>
              </a:rPr>
              <a:t>•The superstore dataset contains a representative sample of all transactions conducted by the store during the time period covered by the dataset.</a:t>
            </a:r>
          </a:p>
          <a:p>
            <a:pPr algn="just">
              <a:lnSpc>
                <a:spcPts val="3920"/>
              </a:lnSpc>
            </a:pPr>
            <a:endParaRPr lang="en-US" sz="2800" b="1">
              <a:solidFill>
                <a:srgbClr val="00694C"/>
              </a:solidFill>
              <a:latin typeface="Raleway Semi-Bold"/>
              <a:ea typeface="Raleway Semi-Bold"/>
              <a:cs typeface="Raleway Semi-Bold"/>
              <a:sym typeface="Raleway Semi-Bold"/>
            </a:endParaRPr>
          </a:p>
          <a:p>
            <a:pPr algn="just">
              <a:lnSpc>
                <a:spcPts val="3920"/>
              </a:lnSpc>
            </a:pPr>
            <a:r>
              <a:rPr lang="en-US" sz="2800" b="1">
                <a:solidFill>
                  <a:srgbClr val="00694C"/>
                </a:solidFill>
                <a:latin typeface="Raleway Semi-Bold"/>
                <a:ea typeface="Raleway Semi-Bold"/>
                <a:cs typeface="Raleway Semi-Bold"/>
                <a:sym typeface="Raleway Semi-Bold"/>
              </a:rPr>
              <a:t>•The data in the superstore dataset is accurate and has been cleaned and preprocessed prior to analysis.</a:t>
            </a:r>
          </a:p>
          <a:p>
            <a:pPr algn="just">
              <a:lnSpc>
                <a:spcPts val="3920"/>
              </a:lnSpc>
            </a:pPr>
            <a:endParaRPr lang="en-US" sz="2800" b="1">
              <a:solidFill>
                <a:srgbClr val="00694C"/>
              </a:solidFill>
              <a:latin typeface="Raleway Semi-Bold"/>
              <a:ea typeface="Raleway Semi-Bold"/>
              <a:cs typeface="Raleway Semi-Bold"/>
              <a:sym typeface="Raleway Semi-Bold"/>
            </a:endParaRPr>
          </a:p>
          <a:p>
            <a:pPr algn="just">
              <a:lnSpc>
                <a:spcPts val="3920"/>
              </a:lnSpc>
            </a:pPr>
            <a:r>
              <a:rPr lang="en-US" sz="2800" b="1">
                <a:solidFill>
                  <a:srgbClr val="00694C"/>
                </a:solidFill>
                <a:latin typeface="Raleway Semi-Bold"/>
                <a:ea typeface="Raleway Semi-Bold"/>
                <a:cs typeface="Raleway Semi-Bold"/>
                <a:sym typeface="Raleway Semi-Bold"/>
              </a:rPr>
              <a:t>•The superstore dataset covers a sufficient time period to allow for the identification of trends or patterns in sales and profitability.</a:t>
            </a:r>
          </a:p>
          <a:p>
            <a:pPr algn="just">
              <a:lnSpc>
                <a:spcPts val="3920"/>
              </a:lnSpc>
            </a:pPr>
            <a:endParaRPr lang="en-US" sz="2800" b="1">
              <a:solidFill>
                <a:srgbClr val="00694C"/>
              </a:solidFill>
              <a:latin typeface="Raleway Semi-Bold"/>
              <a:ea typeface="Raleway Semi-Bold"/>
              <a:cs typeface="Raleway Semi-Bold"/>
              <a:sym typeface="Raleway Semi-Bold"/>
            </a:endParaRPr>
          </a:p>
          <a:p>
            <a:pPr algn="just">
              <a:lnSpc>
                <a:spcPts val="3920"/>
              </a:lnSpc>
            </a:pPr>
            <a:r>
              <a:rPr lang="en-US" sz="2800" b="1">
                <a:solidFill>
                  <a:srgbClr val="00694C"/>
                </a:solidFill>
                <a:latin typeface="Raleway Semi-Bold"/>
                <a:ea typeface="Raleway Semi-Bold"/>
                <a:cs typeface="Raleway Semi-Bold"/>
                <a:sym typeface="Raleway Semi-Bold"/>
              </a:rPr>
              <a:t>•The Super Store dataset is not impacted by any significant outliers or anomalies that could skew the results of any analysis conducted on the dataset.</a:t>
            </a:r>
          </a:p>
          <a:p>
            <a:pPr algn="just">
              <a:lnSpc>
                <a:spcPts val="4033"/>
              </a:lnSpc>
            </a:pPr>
            <a:endParaRPr lang="en-US" sz="2800" b="1">
              <a:solidFill>
                <a:srgbClr val="00694C"/>
              </a:solidFill>
              <a:latin typeface="Raleway Semi-Bold"/>
              <a:ea typeface="Raleway Semi-Bold"/>
              <a:cs typeface="Raleway Semi-Bold"/>
              <a:sym typeface="Raleway Semi-Bold"/>
            </a:endParaRPr>
          </a:p>
          <a:p>
            <a:pPr algn="just">
              <a:lnSpc>
                <a:spcPts val="4033"/>
              </a:lnSpc>
              <a:spcBef>
                <a:spcPct val="0"/>
              </a:spcBef>
            </a:pPr>
            <a:endParaRPr lang="en-US" sz="2800" b="1">
              <a:solidFill>
                <a:srgbClr val="00694C"/>
              </a:solidFill>
              <a:latin typeface="Raleway Semi-Bold"/>
              <a:ea typeface="Raleway Semi-Bold"/>
              <a:cs typeface="Raleway Semi-Bold"/>
              <a:sym typeface="Raleway Semi-Bold"/>
            </a:endParaRPr>
          </a:p>
        </p:txBody>
      </p:sp>
      <p:pic>
        <p:nvPicPr>
          <p:cNvPr id="4" name="Picture 4"/>
          <p:cNvPicPr>
            <a:picLocks noChangeAspect="1"/>
          </p:cNvPicPr>
          <p:nvPr/>
        </p:nvPicPr>
        <p:blipFill>
          <a:blip r:embed="rId2"/>
          <a:stretch>
            <a:fillRect/>
          </a:stretch>
        </p:blipFill>
        <p:spPr>
          <a:xfrm>
            <a:off x="12086790" y="2217283"/>
            <a:ext cx="6054887" cy="5916643"/>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BF6F1"/>
        </a:solidFill>
        <a:effectLst/>
      </p:bgPr>
    </p:bg>
    <p:spTree>
      <p:nvGrpSpPr>
        <p:cNvPr id="1" name=""/>
        <p:cNvGrpSpPr/>
        <p:nvPr/>
      </p:nvGrpSpPr>
      <p:grpSpPr>
        <a:xfrm>
          <a:off x="0" y="0"/>
          <a:ext cx="0" cy="0"/>
          <a:chOff x="0" y="0"/>
          <a:chExt cx="0" cy="0"/>
        </a:xfrm>
      </p:grpSpPr>
      <p:sp>
        <p:nvSpPr>
          <p:cNvPr id="2" name="TextBox 2"/>
          <p:cNvSpPr txBox="1"/>
          <p:nvPr/>
        </p:nvSpPr>
        <p:spPr>
          <a:xfrm>
            <a:off x="2465094" y="676945"/>
            <a:ext cx="13856669" cy="1249343"/>
          </a:xfrm>
          <a:prstGeom prst="rect">
            <a:avLst/>
          </a:prstGeom>
        </p:spPr>
        <p:txBody>
          <a:bodyPr lIns="0" tIns="0" rIns="0" bIns="0" rtlCol="0" anchor="t">
            <a:spAutoFit/>
          </a:bodyPr>
          <a:lstStyle/>
          <a:p>
            <a:pPr marL="0" lvl="1" indent="0" algn="ctr">
              <a:lnSpc>
                <a:spcPts val="9037"/>
              </a:lnSpc>
            </a:pPr>
            <a:r>
              <a:rPr lang="en-US" sz="10041" b="1" spc="-461">
                <a:solidFill>
                  <a:srgbClr val="00694C"/>
                </a:solidFill>
                <a:latin typeface="Raleway Medium"/>
                <a:ea typeface="Raleway Medium"/>
                <a:cs typeface="Raleway Medium"/>
                <a:sym typeface="Raleway Medium"/>
              </a:rPr>
              <a:t>Research Questions</a:t>
            </a:r>
          </a:p>
        </p:txBody>
      </p:sp>
      <p:grpSp>
        <p:nvGrpSpPr>
          <p:cNvPr id="3" name="Group 3"/>
          <p:cNvGrpSpPr/>
          <p:nvPr/>
        </p:nvGrpSpPr>
        <p:grpSpPr>
          <a:xfrm>
            <a:off x="1028700" y="2137524"/>
            <a:ext cx="4680643" cy="3745890"/>
            <a:chOff x="0" y="0"/>
            <a:chExt cx="1232762" cy="986572"/>
          </a:xfrm>
        </p:grpSpPr>
        <p:sp>
          <p:nvSpPr>
            <p:cNvPr id="4" name="Freeform 4"/>
            <p:cNvSpPr/>
            <p:nvPr/>
          </p:nvSpPr>
          <p:spPr>
            <a:xfrm>
              <a:off x="0" y="0"/>
              <a:ext cx="1232762" cy="986572"/>
            </a:xfrm>
            <a:custGeom>
              <a:avLst/>
              <a:gdLst/>
              <a:ahLst/>
              <a:cxnLst/>
              <a:rect l="l" t="t" r="r" b="b"/>
              <a:pathLst>
                <a:path w="1232762" h="986572">
                  <a:moveTo>
                    <a:pt x="13232" y="0"/>
                  </a:moveTo>
                  <a:lnTo>
                    <a:pt x="1219530" y="0"/>
                  </a:lnTo>
                  <a:cubicBezTo>
                    <a:pt x="1226838" y="0"/>
                    <a:pt x="1232762" y="5924"/>
                    <a:pt x="1232762" y="13232"/>
                  </a:cubicBezTo>
                  <a:lnTo>
                    <a:pt x="1232762" y="973340"/>
                  </a:lnTo>
                  <a:cubicBezTo>
                    <a:pt x="1232762" y="980648"/>
                    <a:pt x="1226838" y="986572"/>
                    <a:pt x="1219530" y="986572"/>
                  </a:cubicBezTo>
                  <a:lnTo>
                    <a:pt x="13232" y="986572"/>
                  </a:lnTo>
                  <a:cubicBezTo>
                    <a:pt x="5924" y="986572"/>
                    <a:pt x="0" y="980648"/>
                    <a:pt x="0" y="973340"/>
                  </a:cubicBezTo>
                  <a:lnTo>
                    <a:pt x="0" y="13232"/>
                  </a:lnTo>
                  <a:cubicBezTo>
                    <a:pt x="0" y="5924"/>
                    <a:pt x="5924" y="0"/>
                    <a:pt x="13232" y="0"/>
                  </a:cubicBezTo>
                  <a:close/>
                </a:path>
              </a:pathLst>
            </a:custGeom>
            <a:solidFill>
              <a:srgbClr val="A9DFD0"/>
            </a:solidFill>
          </p:spPr>
        </p:sp>
        <p:sp>
          <p:nvSpPr>
            <p:cNvPr id="5" name="TextBox 5"/>
            <p:cNvSpPr txBox="1"/>
            <p:nvPr/>
          </p:nvSpPr>
          <p:spPr>
            <a:xfrm>
              <a:off x="0" y="-66675"/>
              <a:ext cx="1232762" cy="1053247"/>
            </a:xfrm>
            <a:prstGeom prst="rect">
              <a:avLst/>
            </a:prstGeom>
          </p:spPr>
          <p:txBody>
            <a:bodyPr lIns="50800" tIns="50800" rIns="50800" bIns="50800" rtlCol="0" anchor="ctr"/>
            <a:lstStyle/>
            <a:p>
              <a:pPr algn="ctr">
                <a:lnSpc>
                  <a:spcPts val="4059"/>
                </a:lnSpc>
              </a:pPr>
              <a:endParaRPr/>
            </a:p>
            <a:p>
              <a:pPr algn="ctr">
                <a:lnSpc>
                  <a:spcPts val="4059"/>
                </a:lnSpc>
              </a:pPr>
              <a:endParaRPr/>
            </a:p>
            <a:p>
              <a:pPr algn="ctr">
                <a:lnSpc>
                  <a:spcPts val="4059"/>
                </a:lnSpc>
              </a:pPr>
              <a:r>
                <a:rPr lang="en-US" sz="2899">
                  <a:solidFill>
                    <a:srgbClr val="000000"/>
                  </a:solidFill>
                  <a:latin typeface="Raleway"/>
                  <a:ea typeface="Raleway"/>
                  <a:cs typeface="Raleway"/>
                  <a:sym typeface="Raleway"/>
                </a:rPr>
                <a:t>Which product categories have the highest profit margins in the Super Store?</a:t>
              </a:r>
            </a:p>
            <a:p>
              <a:pPr algn="ctr">
                <a:lnSpc>
                  <a:spcPts val="4059"/>
                </a:lnSpc>
                <a:spcBef>
                  <a:spcPct val="0"/>
                </a:spcBef>
              </a:pPr>
              <a:endParaRPr lang="en-US" sz="2899">
                <a:solidFill>
                  <a:srgbClr val="000000"/>
                </a:solidFill>
                <a:latin typeface="Raleway"/>
                <a:ea typeface="Raleway"/>
                <a:cs typeface="Raleway"/>
                <a:sym typeface="Raleway"/>
              </a:endParaRPr>
            </a:p>
          </p:txBody>
        </p:sp>
      </p:grpSp>
      <p:sp>
        <p:nvSpPr>
          <p:cNvPr id="6" name="TextBox 6"/>
          <p:cNvSpPr txBox="1"/>
          <p:nvPr/>
        </p:nvSpPr>
        <p:spPr>
          <a:xfrm>
            <a:off x="1762161" y="2308974"/>
            <a:ext cx="2420710" cy="859199"/>
          </a:xfrm>
          <a:prstGeom prst="rect">
            <a:avLst/>
          </a:prstGeom>
        </p:spPr>
        <p:txBody>
          <a:bodyPr lIns="0" tIns="0" rIns="0" bIns="0" rtlCol="0" anchor="t">
            <a:spAutoFit/>
          </a:bodyPr>
          <a:lstStyle/>
          <a:p>
            <a:pPr marL="0" lvl="1" indent="0" algn="ctr">
              <a:lnSpc>
                <a:spcPts val="6121"/>
              </a:lnSpc>
            </a:pPr>
            <a:r>
              <a:rPr lang="en-US" sz="6801" b="1" spc="-312">
                <a:solidFill>
                  <a:srgbClr val="00694C"/>
                </a:solidFill>
                <a:latin typeface="Raleway Medium"/>
                <a:ea typeface="Raleway Medium"/>
                <a:cs typeface="Raleway Medium"/>
                <a:sym typeface="Raleway Medium"/>
              </a:rPr>
              <a:t>1.</a:t>
            </a:r>
          </a:p>
        </p:txBody>
      </p:sp>
      <p:grpSp>
        <p:nvGrpSpPr>
          <p:cNvPr id="7" name="Group 7"/>
          <p:cNvGrpSpPr/>
          <p:nvPr/>
        </p:nvGrpSpPr>
        <p:grpSpPr>
          <a:xfrm>
            <a:off x="6478396" y="2137524"/>
            <a:ext cx="4680643" cy="3745890"/>
            <a:chOff x="0" y="0"/>
            <a:chExt cx="1232762" cy="986572"/>
          </a:xfrm>
        </p:grpSpPr>
        <p:sp>
          <p:nvSpPr>
            <p:cNvPr id="8" name="Freeform 8"/>
            <p:cNvSpPr/>
            <p:nvPr/>
          </p:nvSpPr>
          <p:spPr>
            <a:xfrm>
              <a:off x="0" y="0"/>
              <a:ext cx="1232762" cy="986572"/>
            </a:xfrm>
            <a:custGeom>
              <a:avLst/>
              <a:gdLst/>
              <a:ahLst/>
              <a:cxnLst/>
              <a:rect l="l" t="t" r="r" b="b"/>
              <a:pathLst>
                <a:path w="1232762" h="986572">
                  <a:moveTo>
                    <a:pt x="13232" y="0"/>
                  </a:moveTo>
                  <a:lnTo>
                    <a:pt x="1219530" y="0"/>
                  </a:lnTo>
                  <a:cubicBezTo>
                    <a:pt x="1226838" y="0"/>
                    <a:pt x="1232762" y="5924"/>
                    <a:pt x="1232762" y="13232"/>
                  </a:cubicBezTo>
                  <a:lnTo>
                    <a:pt x="1232762" y="973340"/>
                  </a:lnTo>
                  <a:cubicBezTo>
                    <a:pt x="1232762" y="980648"/>
                    <a:pt x="1226838" y="986572"/>
                    <a:pt x="1219530" y="986572"/>
                  </a:cubicBezTo>
                  <a:lnTo>
                    <a:pt x="13232" y="986572"/>
                  </a:lnTo>
                  <a:cubicBezTo>
                    <a:pt x="5924" y="986572"/>
                    <a:pt x="0" y="980648"/>
                    <a:pt x="0" y="973340"/>
                  </a:cubicBezTo>
                  <a:lnTo>
                    <a:pt x="0" y="13232"/>
                  </a:lnTo>
                  <a:cubicBezTo>
                    <a:pt x="0" y="5924"/>
                    <a:pt x="5924" y="0"/>
                    <a:pt x="13232" y="0"/>
                  </a:cubicBezTo>
                  <a:close/>
                </a:path>
              </a:pathLst>
            </a:custGeom>
            <a:solidFill>
              <a:srgbClr val="A9DFD0"/>
            </a:solidFill>
          </p:spPr>
        </p:sp>
        <p:sp>
          <p:nvSpPr>
            <p:cNvPr id="9" name="TextBox 9"/>
            <p:cNvSpPr txBox="1"/>
            <p:nvPr/>
          </p:nvSpPr>
          <p:spPr>
            <a:xfrm>
              <a:off x="0" y="-66675"/>
              <a:ext cx="1232762" cy="1053247"/>
            </a:xfrm>
            <a:prstGeom prst="rect">
              <a:avLst/>
            </a:prstGeom>
          </p:spPr>
          <p:txBody>
            <a:bodyPr lIns="50800" tIns="50800" rIns="50800" bIns="50800" rtlCol="0" anchor="ctr"/>
            <a:lstStyle/>
            <a:p>
              <a:pPr algn="ctr">
                <a:lnSpc>
                  <a:spcPts val="4059"/>
                </a:lnSpc>
              </a:pPr>
              <a:endParaRPr/>
            </a:p>
            <a:p>
              <a:pPr algn="ctr">
                <a:lnSpc>
                  <a:spcPts val="4059"/>
                </a:lnSpc>
              </a:pPr>
              <a:endParaRPr/>
            </a:p>
            <a:p>
              <a:pPr algn="ctr">
                <a:lnSpc>
                  <a:spcPts val="4059"/>
                </a:lnSpc>
              </a:pPr>
              <a:r>
                <a:rPr lang="en-US" sz="2899">
                  <a:solidFill>
                    <a:srgbClr val="000000"/>
                  </a:solidFill>
                  <a:latin typeface="Raleway"/>
                  <a:ea typeface="Raleway"/>
                  <a:cs typeface="Raleway"/>
                  <a:sym typeface="Raleway"/>
                </a:rPr>
                <a:t>Are there any significant differences in sales between the East region and other regions?</a:t>
              </a:r>
            </a:p>
            <a:p>
              <a:pPr algn="ctr">
                <a:lnSpc>
                  <a:spcPts val="4059"/>
                </a:lnSpc>
                <a:spcBef>
                  <a:spcPct val="0"/>
                </a:spcBef>
              </a:pPr>
              <a:endParaRPr lang="en-US" sz="2899">
                <a:solidFill>
                  <a:srgbClr val="000000"/>
                </a:solidFill>
                <a:latin typeface="Raleway"/>
                <a:ea typeface="Raleway"/>
                <a:cs typeface="Raleway"/>
                <a:sym typeface="Raleway"/>
              </a:endParaRPr>
            </a:p>
          </p:txBody>
        </p:sp>
      </p:grpSp>
      <p:grpSp>
        <p:nvGrpSpPr>
          <p:cNvPr id="10" name="Group 10"/>
          <p:cNvGrpSpPr/>
          <p:nvPr/>
        </p:nvGrpSpPr>
        <p:grpSpPr>
          <a:xfrm>
            <a:off x="12322031" y="2137524"/>
            <a:ext cx="4680643" cy="3745890"/>
            <a:chOff x="0" y="0"/>
            <a:chExt cx="1232762" cy="986572"/>
          </a:xfrm>
        </p:grpSpPr>
        <p:sp>
          <p:nvSpPr>
            <p:cNvPr id="11" name="Freeform 11"/>
            <p:cNvSpPr/>
            <p:nvPr/>
          </p:nvSpPr>
          <p:spPr>
            <a:xfrm>
              <a:off x="0" y="0"/>
              <a:ext cx="1232762" cy="986572"/>
            </a:xfrm>
            <a:custGeom>
              <a:avLst/>
              <a:gdLst/>
              <a:ahLst/>
              <a:cxnLst/>
              <a:rect l="l" t="t" r="r" b="b"/>
              <a:pathLst>
                <a:path w="1232762" h="986572">
                  <a:moveTo>
                    <a:pt x="13232" y="0"/>
                  </a:moveTo>
                  <a:lnTo>
                    <a:pt x="1219530" y="0"/>
                  </a:lnTo>
                  <a:cubicBezTo>
                    <a:pt x="1226838" y="0"/>
                    <a:pt x="1232762" y="5924"/>
                    <a:pt x="1232762" y="13232"/>
                  </a:cubicBezTo>
                  <a:lnTo>
                    <a:pt x="1232762" y="973340"/>
                  </a:lnTo>
                  <a:cubicBezTo>
                    <a:pt x="1232762" y="980648"/>
                    <a:pt x="1226838" y="986572"/>
                    <a:pt x="1219530" y="986572"/>
                  </a:cubicBezTo>
                  <a:lnTo>
                    <a:pt x="13232" y="986572"/>
                  </a:lnTo>
                  <a:cubicBezTo>
                    <a:pt x="5924" y="986572"/>
                    <a:pt x="0" y="980648"/>
                    <a:pt x="0" y="973340"/>
                  </a:cubicBezTo>
                  <a:lnTo>
                    <a:pt x="0" y="13232"/>
                  </a:lnTo>
                  <a:cubicBezTo>
                    <a:pt x="0" y="5924"/>
                    <a:pt x="5924" y="0"/>
                    <a:pt x="13232" y="0"/>
                  </a:cubicBezTo>
                  <a:close/>
                </a:path>
              </a:pathLst>
            </a:custGeom>
            <a:solidFill>
              <a:srgbClr val="A9DFD0"/>
            </a:solidFill>
          </p:spPr>
        </p:sp>
        <p:sp>
          <p:nvSpPr>
            <p:cNvPr id="12" name="TextBox 12"/>
            <p:cNvSpPr txBox="1"/>
            <p:nvPr/>
          </p:nvSpPr>
          <p:spPr>
            <a:xfrm>
              <a:off x="0" y="-66675"/>
              <a:ext cx="1232762" cy="1053247"/>
            </a:xfrm>
            <a:prstGeom prst="rect">
              <a:avLst/>
            </a:prstGeom>
          </p:spPr>
          <p:txBody>
            <a:bodyPr lIns="50800" tIns="50800" rIns="50800" bIns="50800" rtlCol="0" anchor="ctr"/>
            <a:lstStyle/>
            <a:p>
              <a:pPr algn="ctr">
                <a:lnSpc>
                  <a:spcPts val="4059"/>
                </a:lnSpc>
              </a:pPr>
              <a:endParaRPr/>
            </a:p>
            <a:p>
              <a:pPr algn="ctr">
                <a:lnSpc>
                  <a:spcPts val="4059"/>
                </a:lnSpc>
              </a:pPr>
              <a:endParaRPr/>
            </a:p>
            <a:p>
              <a:pPr algn="ctr">
                <a:lnSpc>
                  <a:spcPts val="4059"/>
                </a:lnSpc>
              </a:pPr>
              <a:r>
                <a:rPr lang="en-US" sz="2899">
                  <a:solidFill>
                    <a:srgbClr val="000000"/>
                  </a:solidFill>
                  <a:latin typeface="Raleway"/>
                  <a:ea typeface="Raleway"/>
                  <a:cs typeface="Raleway"/>
                  <a:sym typeface="Raleway"/>
                </a:rPr>
                <a:t>How do sales vary by product category during different months of the year?</a:t>
              </a:r>
            </a:p>
            <a:p>
              <a:pPr algn="ctr">
                <a:lnSpc>
                  <a:spcPts val="4059"/>
                </a:lnSpc>
                <a:spcBef>
                  <a:spcPct val="0"/>
                </a:spcBef>
              </a:pPr>
              <a:endParaRPr lang="en-US" sz="2899">
                <a:solidFill>
                  <a:srgbClr val="000000"/>
                </a:solidFill>
                <a:latin typeface="Raleway"/>
                <a:ea typeface="Raleway"/>
                <a:cs typeface="Raleway"/>
                <a:sym typeface="Raleway"/>
              </a:endParaRPr>
            </a:p>
          </p:txBody>
        </p:sp>
      </p:grpSp>
      <p:grpSp>
        <p:nvGrpSpPr>
          <p:cNvPr id="13" name="Group 13"/>
          <p:cNvGrpSpPr/>
          <p:nvPr/>
        </p:nvGrpSpPr>
        <p:grpSpPr>
          <a:xfrm>
            <a:off x="3369021" y="6254306"/>
            <a:ext cx="5196633" cy="3745890"/>
            <a:chOff x="0" y="0"/>
            <a:chExt cx="1368661" cy="986572"/>
          </a:xfrm>
        </p:grpSpPr>
        <p:sp>
          <p:nvSpPr>
            <p:cNvPr id="14" name="Freeform 14"/>
            <p:cNvSpPr/>
            <p:nvPr/>
          </p:nvSpPr>
          <p:spPr>
            <a:xfrm>
              <a:off x="0" y="0"/>
              <a:ext cx="1368661" cy="986572"/>
            </a:xfrm>
            <a:custGeom>
              <a:avLst/>
              <a:gdLst/>
              <a:ahLst/>
              <a:cxnLst/>
              <a:rect l="l" t="t" r="r" b="b"/>
              <a:pathLst>
                <a:path w="1368661" h="986572">
                  <a:moveTo>
                    <a:pt x="11918" y="0"/>
                  </a:moveTo>
                  <a:lnTo>
                    <a:pt x="1356742" y="0"/>
                  </a:lnTo>
                  <a:cubicBezTo>
                    <a:pt x="1359903" y="0"/>
                    <a:pt x="1362935" y="1256"/>
                    <a:pt x="1365170" y="3491"/>
                  </a:cubicBezTo>
                  <a:cubicBezTo>
                    <a:pt x="1367405" y="5726"/>
                    <a:pt x="1368661" y="8757"/>
                    <a:pt x="1368661" y="11918"/>
                  </a:cubicBezTo>
                  <a:lnTo>
                    <a:pt x="1368661" y="974653"/>
                  </a:lnTo>
                  <a:cubicBezTo>
                    <a:pt x="1368661" y="981236"/>
                    <a:pt x="1363325" y="986572"/>
                    <a:pt x="1356742" y="986572"/>
                  </a:cubicBezTo>
                  <a:lnTo>
                    <a:pt x="11918" y="986572"/>
                  </a:lnTo>
                  <a:cubicBezTo>
                    <a:pt x="8757" y="986572"/>
                    <a:pt x="5726" y="985316"/>
                    <a:pt x="3491" y="983081"/>
                  </a:cubicBezTo>
                  <a:cubicBezTo>
                    <a:pt x="1256" y="980846"/>
                    <a:pt x="0" y="977814"/>
                    <a:pt x="0" y="974653"/>
                  </a:cubicBezTo>
                  <a:lnTo>
                    <a:pt x="0" y="11918"/>
                  </a:lnTo>
                  <a:cubicBezTo>
                    <a:pt x="0" y="8757"/>
                    <a:pt x="1256" y="5726"/>
                    <a:pt x="3491" y="3491"/>
                  </a:cubicBezTo>
                  <a:cubicBezTo>
                    <a:pt x="5726" y="1256"/>
                    <a:pt x="8757" y="0"/>
                    <a:pt x="11918" y="0"/>
                  </a:cubicBezTo>
                  <a:close/>
                </a:path>
              </a:pathLst>
            </a:custGeom>
            <a:solidFill>
              <a:srgbClr val="A9DFD0"/>
            </a:solidFill>
          </p:spPr>
        </p:sp>
        <p:sp>
          <p:nvSpPr>
            <p:cNvPr id="15" name="TextBox 15"/>
            <p:cNvSpPr txBox="1"/>
            <p:nvPr/>
          </p:nvSpPr>
          <p:spPr>
            <a:xfrm>
              <a:off x="0" y="-66675"/>
              <a:ext cx="1368661" cy="1053247"/>
            </a:xfrm>
            <a:prstGeom prst="rect">
              <a:avLst/>
            </a:prstGeom>
          </p:spPr>
          <p:txBody>
            <a:bodyPr lIns="50800" tIns="50800" rIns="50800" bIns="50800" rtlCol="0" anchor="ctr"/>
            <a:lstStyle/>
            <a:p>
              <a:pPr algn="ctr">
                <a:lnSpc>
                  <a:spcPts val="4059"/>
                </a:lnSpc>
              </a:pPr>
              <a:endParaRPr/>
            </a:p>
            <a:p>
              <a:pPr algn="ctr">
                <a:lnSpc>
                  <a:spcPts val="4059"/>
                </a:lnSpc>
              </a:pPr>
              <a:endParaRPr/>
            </a:p>
            <a:p>
              <a:pPr algn="ctr">
                <a:lnSpc>
                  <a:spcPts val="4059"/>
                </a:lnSpc>
              </a:pPr>
              <a:r>
                <a:rPr lang="en-US" sz="2899">
                  <a:solidFill>
                    <a:srgbClr val="000000"/>
                  </a:solidFill>
                  <a:latin typeface="Raleway"/>
                  <a:ea typeface="Raleway"/>
                  <a:cs typeface="Raleway"/>
                  <a:sym typeface="Raleway"/>
                </a:rPr>
                <a:t>What is the rate of returned products for orders with same-day shipping compared to other shipping options?</a:t>
              </a:r>
            </a:p>
            <a:p>
              <a:pPr algn="ctr">
                <a:lnSpc>
                  <a:spcPts val="4059"/>
                </a:lnSpc>
                <a:spcBef>
                  <a:spcPct val="0"/>
                </a:spcBef>
              </a:pPr>
              <a:endParaRPr lang="en-US" sz="2899">
                <a:solidFill>
                  <a:srgbClr val="000000"/>
                </a:solidFill>
                <a:latin typeface="Raleway"/>
                <a:ea typeface="Raleway"/>
                <a:cs typeface="Raleway"/>
                <a:sym typeface="Raleway"/>
              </a:endParaRPr>
            </a:p>
          </p:txBody>
        </p:sp>
      </p:grpSp>
      <p:grpSp>
        <p:nvGrpSpPr>
          <p:cNvPr id="16" name="Group 16"/>
          <p:cNvGrpSpPr/>
          <p:nvPr/>
        </p:nvGrpSpPr>
        <p:grpSpPr>
          <a:xfrm>
            <a:off x="9718711" y="6254306"/>
            <a:ext cx="5594206" cy="3745890"/>
            <a:chOff x="0" y="0"/>
            <a:chExt cx="1473371" cy="986572"/>
          </a:xfrm>
        </p:grpSpPr>
        <p:sp>
          <p:nvSpPr>
            <p:cNvPr id="17" name="Freeform 17"/>
            <p:cNvSpPr/>
            <p:nvPr/>
          </p:nvSpPr>
          <p:spPr>
            <a:xfrm>
              <a:off x="0" y="0"/>
              <a:ext cx="1473371" cy="986572"/>
            </a:xfrm>
            <a:custGeom>
              <a:avLst/>
              <a:gdLst/>
              <a:ahLst/>
              <a:cxnLst/>
              <a:rect l="l" t="t" r="r" b="b"/>
              <a:pathLst>
                <a:path w="1473371" h="986572">
                  <a:moveTo>
                    <a:pt x="11071" y="0"/>
                  </a:moveTo>
                  <a:lnTo>
                    <a:pt x="1462300" y="0"/>
                  </a:lnTo>
                  <a:cubicBezTo>
                    <a:pt x="1465236" y="0"/>
                    <a:pt x="1468052" y="1166"/>
                    <a:pt x="1470128" y="3243"/>
                  </a:cubicBezTo>
                  <a:cubicBezTo>
                    <a:pt x="1472205" y="5319"/>
                    <a:pt x="1473371" y="8135"/>
                    <a:pt x="1473371" y="11071"/>
                  </a:cubicBezTo>
                  <a:lnTo>
                    <a:pt x="1473371" y="975500"/>
                  </a:lnTo>
                  <a:cubicBezTo>
                    <a:pt x="1473371" y="978437"/>
                    <a:pt x="1472205" y="981253"/>
                    <a:pt x="1470128" y="983329"/>
                  </a:cubicBezTo>
                  <a:cubicBezTo>
                    <a:pt x="1468052" y="985405"/>
                    <a:pt x="1465236" y="986572"/>
                    <a:pt x="1462300" y="986572"/>
                  </a:cubicBezTo>
                  <a:lnTo>
                    <a:pt x="11071" y="986572"/>
                  </a:lnTo>
                  <a:cubicBezTo>
                    <a:pt x="8135" y="986572"/>
                    <a:pt x="5319" y="985405"/>
                    <a:pt x="3243" y="983329"/>
                  </a:cubicBezTo>
                  <a:cubicBezTo>
                    <a:pt x="1166" y="981253"/>
                    <a:pt x="0" y="978437"/>
                    <a:pt x="0" y="975500"/>
                  </a:cubicBezTo>
                  <a:lnTo>
                    <a:pt x="0" y="11071"/>
                  </a:lnTo>
                  <a:cubicBezTo>
                    <a:pt x="0" y="8135"/>
                    <a:pt x="1166" y="5319"/>
                    <a:pt x="3243" y="3243"/>
                  </a:cubicBezTo>
                  <a:cubicBezTo>
                    <a:pt x="5319" y="1166"/>
                    <a:pt x="8135" y="0"/>
                    <a:pt x="11071" y="0"/>
                  </a:cubicBezTo>
                  <a:close/>
                </a:path>
              </a:pathLst>
            </a:custGeom>
            <a:solidFill>
              <a:srgbClr val="A9DFD0"/>
            </a:solidFill>
          </p:spPr>
        </p:sp>
        <p:sp>
          <p:nvSpPr>
            <p:cNvPr id="18" name="TextBox 18"/>
            <p:cNvSpPr txBox="1"/>
            <p:nvPr/>
          </p:nvSpPr>
          <p:spPr>
            <a:xfrm>
              <a:off x="0" y="-66675"/>
              <a:ext cx="1473371" cy="1053247"/>
            </a:xfrm>
            <a:prstGeom prst="rect">
              <a:avLst/>
            </a:prstGeom>
          </p:spPr>
          <p:txBody>
            <a:bodyPr lIns="50800" tIns="50800" rIns="50800" bIns="50800" rtlCol="0" anchor="ctr"/>
            <a:lstStyle/>
            <a:p>
              <a:pPr algn="ctr">
                <a:lnSpc>
                  <a:spcPts val="4059"/>
                </a:lnSpc>
              </a:pPr>
              <a:endParaRPr/>
            </a:p>
            <a:p>
              <a:pPr algn="ctr">
                <a:lnSpc>
                  <a:spcPts val="4059"/>
                </a:lnSpc>
              </a:pPr>
              <a:endParaRPr/>
            </a:p>
            <a:p>
              <a:pPr algn="ctr">
                <a:lnSpc>
                  <a:spcPts val="4059"/>
                </a:lnSpc>
              </a:pPr>
              <a:r>
                <a:rPr lang="en-US" sz="2899">
                  <a:solidFill>
                    <a:srgbClr val="000000"/>
                  </a:solidFill>
                  <a:latin typeface="Raleway"/>
                  <a:ea typeface="Raleway"/>
                  <a:cs typeface="Raleway"/>
                  <a:sym typeface="Raleway"/>
                </a:rPr>
                <a:t>How do sales and profit vary by product category on weekdays compared to weekends?</a:t>
              </a:r>
            </a:p>
            <a:p>
              <a:pPr algn="ctr">
                <a:lnSpc>
                  <a:spcPts val="4059"/>
                </a:lnSpc>
              </a:pPr>
              <a:endParaRPr lang="en-US" sz="2899">
                <a:solidFill>
                  <a:srgbClr val="000000"/>
                </a:solidFill>
                <a:latin typeface="Raleway"/>
                <a:ea typeface="Raleway"/>
                <a:cs typeface="Raleway"/>
                <a:sym typeface="Raleway"/>
              </a:endParaRPr>
            </a:p>
            <a:p>
              <a:pPr algn="ctr">
                <a:lnSpc>
                  <a:spcPts val="4059"/>
                </a:lnSpc>
                <a:spcBef>
                  <a:spcPct val="0"/>
                </a:spcBef>
              </a:pPr>
              <a:endParaRPr lang="en-US" sz="2899">
                <a:solidFill>
                  <a:srgbClr val="000000"/>
                </a:solidFill>
                <a:latin typeface="Raleway"/>
                <a:ea typeface="Raleway"/>
                <a:cs typeface="Raleway"/>
                <a:sym typeface="Raleway"/>
              </a:endParaRPr>
            </a:p>
          </p:txBody>
        </p:sp>
      </p:grpSp>
      <p:sp>
        <p:nvSpPr>
          <p:cNvPr id="19" name="TextBox 19"/>
          <p:cNvSpPr txBox="1"/>
          <p:nvPr/>
        </p:nvSpPr>
        <p:spPr>
          <a:xfrm>
            <a:off x="13451997" y="2308974"/>
            <a:ext cx="2420710" cy="859199"/>
          </a:xfrm>
          <a:prstGeom prst="rect">
            <a:avLst/>
          </a:prstGeom>
        </p:spPr>
        <p:txBody>
          <a:bodyPr lIns="0" tIns="0" rIns="0" bIns="0" rtlCol="0" anchor="t">
            <a:spAutoFit/>
          </a:bodyPr>
          <a:lstStyle/>
          <a:p>
            <a:pPr marL="0" lvl="1" indent="0" algn="ctr">
              <a:lnSpc>
                <a:spcPts val="6121"/>
              </a:lnSpc>
            </a:pPr>
            <a:r>
              <a:rPr lang="en-US" sz="6801" b="1" spc="-312">
                <a:solidFill>
                  <a:srgbClr val="00694C"/>
                </a:solidFill>
                <a:latin typeface="Raleway Medium"/>
                <a:ea typeface="Raleway Medium"/>
                <a:cs typeface="Raleway Medium"/>
                <a:sym typeface="Raleway Medium"/>
              </a:rPr>
              <a:t>3.</a:t>
            </a:r>
          </a:p>
        </p:txBody>
      </p:sp>
      <p:sp>
        <p:nvSpPr>
          <p:cNvPr id="20" name="TextBox 20"/>
          <p:cNvSpPr txBox="1"/>
          <p:nvPr/>
        </p:nvSpPr>
        <p:spPr>
          <a:xfrm>
            <a:off x="7608363" y="2308974"/>
            <a:ext cx="2420710" cy="859199"/>
          </a:xfrm>
          <a:prstGeom prst="rect">
            <a:avLst/>
          </a:prstGeom>
        </p:spPr>
        <p:txBody>
          <a:bodyPr lIns="0" tIns="0" rIns="0" bIns="0" rtlCol="0" anchor="t">
            <a:spAutoFit/>
          </a:bodyPr>
          <a:lstStyle/>
          <a:p>
            <a:pPr marL="0" lvl="1" indent="0" algn="ctr">
              <a:lnSpc>
                <a:spcPts val="6121"/>
              </a:lnSpc>
            </a:pPr>
            <a:r>
              <a:rPr lang="en-US" sz="6801" b="1" spc="-312">
                <a:solidFill>
                  <a:srgbClr val="00694C"/>
                </a:solidFill>
                <a:latin typeface="Raleway Medium"/>
                <a:ea typeface="Raleway Medium"/>
                <a:cs typeface="Raleway Medium"/>
                <a:sym typeface="Raleway Medium"/>
              </a:rPr>
              <a:t>2.</a:t>
            </a:r>
          </a:p>
        </p:txBody>
      </p:sp>
      <p:sp>
        <p:nvSpPr>
          <p:cNvPr id="21" name="TextBox 21"/>
          <p:cNvSpPr txBox="1"/>
          <p:nvPr/>
        </p:nvSpPr>
        <p:spPr>
          <a:xfrm>
            <a:off x="11111676" y="6425756"/>
            <a:ext cx="2420710" cy="859199"/>
          </a:xfrm>
          <a:prstGeom prst="rect">
            <a:avLst/>
          </a:prstGeom>
        </p:spPr>
        <p:txBody>
          <a:bodyPr lIns="0" tIns="0" rIns="0" bIns="0" rtlCol="0" anchor="t">
            <a:spAutoFit/>
          </a:bodyPr>
          <a:lstStyle/>
          <a:p>
            <a:pPr marL="0" lvl="1" indent="0" algn="ctr">
              <a:lnSpc>
                <a:spcPts val="6121"/>
              </a:lnSpc>
            </a:pPr>
            <a:r>
              <a:rPr lang="en-US" sz="6801" b="1" spc="-312">
                <a:solidFill>
                  <a:srgbClr val="00694C"/>
                </a:solidFill>
                <a:latin typeface="Raleway Medium"/>
                <a:ea typeface="Raleway Medium"/>
                <a:cs typeface="Raleway Medium"/>
                <a:sym typeface="Raleway Medium"/>
              </a:rPr>
              <a:t>5.</a:t>
            </a:r>
          </a:p>
        </p:txBody>
      </p:sp>
      <p:sp>
        <p:nvSpPr>
          <p:cNvPr id="22" name="TextBox 22"/>
          <p:cNvSpPr txBox="1"/>
          <p:nvPr/>
        </p:nvSpPr>
        <p:spPr>
          <a:xfrm>
            <a:off x="4640269" y="6264413"/>
            <a:ext cx="2420710" cy="859199"/>
          </a:xfrm>
          <a:prstGeom prst="rect">
            <a:avLst/>
          </a:prstGeom>
        </p:spPr>
        <p:txBody>
          <a:bodyPr lIns="0" tIns="0" rIns="0" bIns="0" rtlCol="0" anchor="t">
            <a:spAutoFit/>
          </a:bodyPr>
          <a:lstStyle/>
          <a:p>
            <a:pPr marL="0" lvl="1" indent="0" algn="ctr">
              <a:lnSpc>
                <a:spcPts val="6121"/>
              </a:lnSpc>
            </a:pPr>
            <a:r>
              <a:rPr lang="en-US" sz="6801" b="1" spc="-312">
                <a:solidFill>
                  <a:srgbClr val="00694C"/>
                </a:solidFill>
                <a:latin typeface="Raleway Medium"/>
                <a:ea typeface="Raleway Medium"/>
                <a:cs typeface="Raleway Medium"/>
                <a:sym typeface="Raleway Medium"/>
              </a:rPr>
              <a:t>4.</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A9DFD0"/>
        </a:solidFill>
        <a:effectLst/>
      </p:bgPr>
    </p:bg>
    <p:spTree>
      <p:nvGrpSpPr>
        <p:cNvPr id="1" name=""/>
        <p:cNvGrpSpPr/>
        <p:nvPr/>
      </p:nvGrpSpPr>
      <p:grpSpPr>
        <a:xfrm>
          <a:off x="0" y="0"/>
          <a:ext cx="0" cy="0"/>
          <a:chOff x="0" y="0"/>
          <a:chExt cx="0" cy="0"/>
        </a:xfrm>
      </p:grpSpPr>
      <p:sp>
        <p:nvSpPr>
          <p:cNvPr id="2" name="Freeform 2"/>
          <p:cNvSpPr/>
          <p:nvPr/>
        </p:nvSpPr>
        <p:spPr>
          <a:xfrm>
            <a:off x="12654799" y="3461454"/>
            <a:ext cx="5177075" cy="4612303"/>
          </a:xfrm>
          <a:custGeom>
            <a:avLst/>
            <a:gdLst/>
            <a:ahLst/>
            <a:cxnLst/>
            <a:rect l="l" t="t" r="r" b="b"/>
            <a:pathLst>
              <a:path w="5177075" h="4612303">
                <a:moveTo>
                  <a:pt x="0" y="0"/>
                </a:moveTo>
                <a:lnTo>
                  <a:pt x="5177075" y="0"/>
                </a:lnTo>
                <a:lnTo>
                  <a:pt x="5177075" y="4612303"/>
                </a:lnTo>
                <a:lnTo>
                  <a:pt x="0" y="4612303"/>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
        <p:nvSpPr>
          <p:cNvPr id="3" name="TextBox 3"/>
          <p:cNvSpPr txBox="1"/>
          <p:nvPr/>
        </p:nvSpPr>
        <p:spPr>
          <a:xfrm>
            <a:off x="854012" y="592455"/>
            <a:ext cx="11208282" cy="1110616"/>
          </a:xfrm>
          <a:prstGeom prst="rect">
            <a:avLst/>
          </a:prstGeom>
        </p:spPr>
        <p:txBody>
          <a:bodyPr lIns="0" tIns="0" rIns="0" bIns="0" rtlCol="0" anchor="t">
            <a:spAutoFit/>
          </a:bodyPr>
          <a:lstStyle/>
          <a:p>
            <a:pPr marL="0" lvl="1" indent="0" algn="l">
              <a:lnSpc>
                <a:spcPts val="8010"/>
              </a:lnSpc>
            </a:pPr>
            <a:r>
              <a:rPr lang="en-US" sz="8900" b="1" spc="-409">
                <a:solidFill>
                  <a:srgbClr val="00694C"/>
                </a:solidFill>
                <a:latin typeface="Raleway Medium"/>
                <a:ea typeface="Raleway Medium"/>
                <a:cs typeface="Raleway Medium"/>
                <a:sym typeface="Raleway Medium"/>
              </a:rPr>
              <a:t>Formulate Hypotheses</a:t>
            </a:r>
          </a:p>
        </p:txBody>
      </p:sp>
      <p:sp>
        <p:nvSpPr>
          <p:cNvPr id="4" name="TextBox 4"/>
          <p:cNvSpPr txBox="1"/>
          <p:nvPr/>
        </p:nvSpPr>
        <p:spPr>
          <a:xfrm>
            <a:off x="854012" y="5767528"/>
            <a:ext cx="1676876" cy="1249343"/>
          </a:xfrm>
          <a:prstGeom prst="rect">
            <a:avLst/>
          </a:prstGeom>
        </p:spPr>
        <p:txBody>
          <a:bodyPr lIns="0" tIns="0" rIns="0" bIns="0" rtlCol="0" anchor="t">
            <a:spAutoFit/>
          </a:bodyPr>
          <a:lstStyle/>
          <a:p>
            <a:pPr marL="0" lvl="1" indent="0" algn="l">
              <a:lnSpc>
                <a:spcPts val="9037"/>
              </a:lnSpc>
            </a:pPr>
            <a:r>
              <a:rPr lang="en-US" sz="10041" b="1" spc="-461">
                <a:solidFill>
                  <a:srgbClr val="00694C"/>
                </a:solidFill>
                <a:latin typeface="Raleway Medium"/>
                <a:ea typeface="Raleway Medium"/>
                <a:cs typeface="Raleway Medium"/>
                <a:sym typeface="Raleway Medium"/>
              </a:rPr>
              <a:t>3.</a:t>
            </a:r>
          </a:p>
        </p:txBody>
      </p:sp>
      <p:sp>
        <p:nvSpPr>
          <p:cNvPr id="5" name="TextBox 5"/>
          <p:cNvSpPr txBox="1"/>
          <p:nvPr/>
        </p:nvSpPr>
        <p:spPr>
          <a:xfrm>
            <a:off x="854012" y="7331195"/>
            <a:ext cx="1676876" cy="1249343"/>
          </a:xfrm>
          <a:prstGeom prst="rect">
            <a:avLst/>
          </a:prstGeom>
        </p:spPr>
        <p:txBody>
          <a:bodyPr lIns="0" tIns="0" rIns="0" bIns="0" rtlCol="0" anchor="t">
            <a:spAutoFit/>
          </a:bodyPr>
          <a:lstStyle/>
          <a:p>
            <a:pPr marL="0" lvl="1" indent="0" algn="l">
              <a:lnSpc>
                <a:spcPts val="9037"/>
              </a:lnSpc>
            </a:pPr>
            <a:r>
              <a:rPr lang="en-US" sz="10041" b="1" spc="-461">
                <a:solidFill>
                  <a:srgbClr val="00694C"/>
                </a:solidFill>
                <a:latin typeface="Raleway Medium"/>
                <a:ea typeface="Raleway Medium"/>
                <a:cs typeface="Raleway Medium"/>
                <a:sym typeface="Raleway Medium"/>
              </a:rPr>
              <a:t>4.</a:t>
            </a:r>
          </a:p>
        </p:txBody>
      </p:sp>
      <p:sp>
        <p:nvSpPr>
          <p:cNvPr id="6" name="TextBox 6"/>
          <p:cNvSpPr txBox="1"/>
          <p:nvPr/>
        </p:nvSpPr>
        <p:spPr>
          <a:xfrm>
            <a:off x="854012" y="9037657"/>
            <a:ext cx="1676876" cy="1249343"/>
          </a:xfrm>
          <a:prstGeom prst="rect">
            <a:avLst/>
          </a:prstGeom>
        </p:spPr>
        <p:txBody>
          <a:bodyPr lIns="0" tIns="0" rIns="0" bIns="0" rtlCol="0" anchor="t">
            <a:spAutoFit/>
          </a:bodyPr>
          <a:lstStyle/>
          <a:p>
            <a:pPr marL="0" lvl="1" indent="0" algn="l">
              <a:lnSpc>
                <a:spcPts val="9037"/>
              </a:lnSpc>
            </a:pPr>
            <a:r>
              <a:rPr lang="en-US" sz="10041" b="1" spc="-461">
                <a:solidFill>
                  <a:srgbClr val="00694C"/>
                </a:solidFill>
                <a:latin typeface="Raleway Medium"/>
                <a:ea typeface="Raleway Medium"/>
                <a:cs typeface="Raleway Medium"/>
                <a:sym typeface="Raleway Medium"/>
              </a:rPr>
              <a:t>5.</a:t>
            </a:r>
          </a:p>
        </p:txBody>
      </p:sp>
      <p:sp>
        <p:nvSpPr>
          <p:cNvPr id="7" name="TextBox 7"/>
          <p:cNvSpPr txBox="1"/>
          <p:nvPr/>
        </p:nvSpPr>
        <p:spPr>
          <a:xfrm>
            <a:off x="854012" y="3994854"/>
            <a:ext cx="1676876" cy="1249343"/>
          </a:xfrm>
          <a:prstGeom prst="rect">
            <a:avLst/>
          </a:prstGeom>
        </p:spPr>
        <p:txBody>
          <a:bodyPr lIns="0" tIns="0" rIns="0" bIns="0" rtlCol="0" anchor="t">
            <a:spAutoFit/>
          </a:bodyPr>
          <a:lstStyle/>
          <a:p>
            <a:pPr marL="0" lvl="1" indent="0" algn="l">
              <a:lnSpc>
                <a:spcPts val="9037"/>
              </a:lnSpc>
            </a:pPr>
            <a:r>
              <a:rPr lang="en-US" sz="10041" b="1" spc="-461">
                <a:solidFill>
                  <a:srgbClr val="00694C"/>
                </a:solidFill>
                <a:latin typeface="Raleway Medium"/>
                <a:ea typeface="Raleway Medium"/>
                <a:cs typeface="Raleway Medium"/>
                <a:sym typeface="Raleway Medium"/>
              </a:rPr>
              <a:t>2.</a:t>
            </a:r>
          </a:p>
        </p:txBody>
      </p:sp>
      <p:sp>
        <p:nvSpPr>
          <p:cNvPr id="8" name="TextBox 8"/>
          <p:cNvSpPr txBox="1"/>
          <p:nvPr/>
        </p:nvSpPr>
        <p:spPr>
          <a:xfrm>
            <a:off x="854012" y="2212111"/>
            <a:ext cx="1676876" cy="1249343"/>
          </a:xfrm>
          <a:prstGeom prst="rect">
            <a:avLst/>
          </a:prstGeom>
        </p:spPr>
        <p:txBody>
          <a:bodyPr lIns="0" tIns="0" rIns="0" bIns="0" rtlCol="0" anchor="t">
            <a:spAutoFit/>
          </a:bodyPr>
          <a:lstStyle/>
          <a:p>
            <a:pPr marL="0" lvl="1" indent="0" algn="l">
              <a:lnSpc>
                <a:spcPts val="9037"/>
              </a:lnSpc>
            </a:pPr>
            <a:r>
              <a:rPr lang="en-US" sz="10041" b="1" spc="-461">
                <a:solidFill>
                  <a:srgbClr val="00694C"/>
                </a:solidFill>
                <a:latin typeface="Raleway Medium"/>
                <a:ea typeface="Raleway Medium"/>
                <a:cs typeface="Raleway Medium"/>
                <a:sym typeface="Raleway Medium"/>
              </a:rPr>
              <a:t>1.</a:t>
            </a:r>
          </a:p>
        </p:txBody>
      </p:sp>
      <p:sp>
        <p:nvSpPr>
          <p:cNvPr id="9" name="TextBox 9"/>
          <p:cNvSpPr txBox="1"/>
          <p:nvPr/>
        </p:nvSpPr>
        <p:spPr>
          <a:xfrm>
            <a:off x="2296881" y="2180024"/>
            <a:ext cx="10003282" cy="1481455"/>
          </a:xfrm>
          <a:prstGeom prst="rect">
            <a:avLst/>
          </a:prstGeom>
        </p:spPr>
        <p:txBody>
          <a:bodyPr lIns="0" tIns="0" rIns="0" bIns="0" rtlCol="0" anchor="t">
            <a:spAutoFit/>
          </a:bodyPr>
          <a:lstStyle/>
          <a:p>
            <a:pPr algn="just">
              <a:lnSpc>
                <a:spcPts val="3919"/>
              </a:lnSpc>
            </a:pPr>
            <a:r>
              <a:rPr lang="en-US" sz="2799" b="1">
                <a:solidFill>
                  <a:srgbClr val="00694C"/>
                </a:solidFill>
                <a:latin typeface="Raleway Semi-Bold"/>
                <a:ea typeface="Raleway Semi-Bold"/>
                <a:cs typeface="Raleway Semi-Bold"/>
                <a:sym typeface="Raleway Semi-Bold"/>
              </a:rPr>
              <a:t>Technology products have the highest profit margin compared to other product categories.</a:t>
            </a:r>
          </a:p>
          <a:p>
            <a:pPr algn="just">
              <a:lnSpc>
                <a:spcPts val="3919"/>
              </a:lnSpc>
              <a:spcBef>
                <a:spcPct val="0"/>
              </a:spcBef>
            </a:pPr>
            <a:endParaRPr lang="en-US" sz="2799" b="1">
              <a:solidFill>
                <a:srgbClr val="00694C"/>
              </a:solidFill>
              <a:latin typeface="Raleway Semi-Bold"/>
              <a:ea typeface="Raleway Semi-Bold"/>
              <a:cs typeface="Raleway Semi-Bold"/>
              <a:sym typeface="Raleway Semi-Bold"/>
            </a:endParaRPr>
          </a:p>
        </p:txBody>
      </p:sp>
      <p:sp>
        <p:nvSpPr>
          <p:cNvPr id="10" name="TextBox 10"/>
          <p:cNvSpPr txBox="1"/>
          <p:nvPr/>
        </p:nvSpPr>
        <p:spPr>
          <a:xfrm>
            <a:off x="2296881" y="7169328"/>
            <a:ext cx="10003282" cy="1481455"/>
          </a:xfrm>
          <a:prstGeom prst="rect">
            <a:avLst/>
          </a:prstGeom>
        </p:spPr>
        <p:txBody>
          <a:bodyPr lIns="0" tIns="0" rIns="0" bIns="0" rtlCol="0" anchor="t">
            <a:spAutoFit/>
          </a:bodyPr>
          <a:lstStyle/>
          <a:p>
            <a:pPr algn="just">
              <a:lnSpc>
                <a:spcPts val="3919"/>
              </a:lnSpc>
            </a:pPr>
            <a:r>
              <a:rPr lang="en-US" sz="2799" b="1">
                <a:solidFill>
                  <a:srgbClr val="00694C"/>
                </a:solidFill>
                <a:latin typeface="Raleway Semi-Bold"/>
                <a:ea typeface="Raleway Semi-Bold"/>
                <a:cs typeface="Raleway Semi-Bold"/>
                <a:sym typeface="Raleway Semi-Bold"/>
              </a:rPr>
              <a:t>Orders with same-day shipping have the lowest rate of returned products.</a:t>
            </a:r>
          </a:p>
          <a:p>
            <a:pPr algn="just">
              <a:lnSpc>
                <a:spcPts val="3919"/>
              </a:lnSpc>
              <a:spcBef>
                <a:spcPct val="0"/>
              </a:spcBef>
            </a:pPr>
            <a:endParaRPr lang="en-US" sz="2799" b="1">
              <a:solidFill>
                <a:srgbClr val="00694C"/>
              </a:solidFill>
              <a:latin typeface="Raleway Semi-Bold"/>
              <a:ea typeface="Raleway Semi-Bold"/>
              <a:cs typeface="Raleway Semi-Bold"/>
              <a:sym typeface="Raleway Semi-Bold"/>
            </a:endParaRPr>
          </a:p>
        </p:txBody>
      </p:sp>
      <p:sp>
        <p:nvSpPr>
          <p:cNvPr id="11" name="TextBox 11"/>
          <p:cNvSpPr txBox="1"/>
          <p:nvPr/>
        </p:nvSpPr>
        <p:spPr>
          <a:xfrm>
            <a:off x="2296881" y="5975321"/>
            <a:ext cx="10003282" cy="490855"/>
          </a:xfrm>
          <a:prstGeom prst="rect">
            <a:avLst/>
          </a:prstGeom>
        </p:spPr>
        <p:txBody>
          <a:bodyPr lIns="0" tIns="0" rIns="0" bIns="0" rtlCol="0" anchor="t">
            <a:spAutoFit/>
          </a:bodyPr>
          <a:lstStyle/>
          <a:p>
            <a:pPr algn="just">
              <a:lnSpc>
                <a:spcPts val="3919"/>
              </a:lnSpc>
              <a:spcBef>
                <a:spcPct val="0"/>
              </a:spcBef>
            </a:pPr>
            <a:r>
              <a:rPr lang="en-US" sz="2799" b="1">
                <a:solidFill>
                  <a:srgbClr val="00694C"/>
                </a:solidFill>
                <a:latin typeface="Raleway Semi-Bold"/>
                <a:ea typeface="Raleway Semi-Bold"/>
                <a:cs typeface="Raleway Semi-Bold"/>
                <a:sym typeface="Raleway Semi-Bold"/>
              </a:rPr>
              <a:t>Sales are higher during certain months of the year.</a:t>
            </a:r>
          </a:p>
        </p:txBody>
      </p:sp>
      <p:sp>
        <p:nvSpPr>
          <p:cNvPr id="12" name="TextBox 12"/>
          <p:cNvSpPr txBox="1"/>
          <p:nvPr/>
        </p:nvSpPr>
        <p:spPr>
          <a:xfrm>
            <a:off x="2296881" y="3914655"/>
            <a:ext cx="10003282" cy="1481455"/>
          </a:xfrm>
          <a:prstGeom prst="rect">
            <a:avLst/>
          </a:prstGeom>
        </p:spPr>
        <p:txBody>
          <a:bodyPr lIns="0" tIns="0" rIns="0" bIns="0" rtlCol="0" anchor="t">
            <a:spAutoFit/>
          </a:bodyPr>
          <a:lstStyle/>
          <a:p>
            <a:pPr algn="just">
              <a:lnSpc>
                <a:spcPts val="3919"/>
              </a:lnSpc>
            </a:pPr>
            <a:r>
              <a:rPr lang="en-US" sz="2799" b="1">
                <a:solidFill>
                  <a:srgbClr val="00694C"/>
                </a:solidFill>
                <a:latin typeface="Raleway Semi-Bold"/>
                <a:ea typeface="Raleway Semi-Bold"/>
                <a:cs typeface="Raleway Semi-Bold"/>
                <a:sym typeface="Raleway Semi-Bold"/>
              </a:rPr>
              <a:t>The East region has the highest sales compared to other regions.</a:t>
            </a:r>
          </a:p>
          <a:p>
            <a:pPr algn="just">
              <a:lnSpc>
                <a:spcPts val="3919"/>
              </a:lnSpc>
              <a:spcBef>
                <a:spcPct val="0"/>
              </a:spcBef>
            </a:pPr>
            <a:endParaRPr lang="en-US" sz="2799" b="1">
              <a:solidFill>
                <a:srgbClr val="00694C"/>
              </a:solidFill>
              <a:latin typeface="Raleway Semi-Bold"/>
              <a:ea typeface="Raleway Semi-Bold"/>
              <a:cs typeface="Raleway Semi-Bold"/>
              <a:sym typeface="Raleway Semi-Bold"/>
            </a:endParaRPr>
          </a:p>
        </p:txBody>
      </p:sp>
      <p:sp>
        <p:nvSpPr>
          <p:cNvPr id="13" name="TextBox 13"/>
          <p:cNvSpPr txBox="1"/>
          <p:nvPr/>
        </p:nvSpPr>
        <p:spPr>
          <a:xfrm>
            <a:off x="2296881" y="9102657"/>
            <a:ext cx="10003282" cy="986155"/>
          </a:xfrm>
          <a:prstGeom prst="rect">
            <a:avLst/>
          </a:prstGeom>
        </p:spPr>
        <p:txBody>
          <a:bodyPr lIns="0" tIns="0" rIns="0" bIns="0" rtlCol="0" anchor="t">
            <a:spAutoFit/>
          </a:bodyPr>
          <a:lstStyle/>
          <a:p>
            <a:pPr algn="just">
              <a:lnSpc>
                <a:spcPts val="3919"/>
              </a:lnSpc>
              <a:spcBef>
                <a:spcPct val="0"/>
              </a:spcBef>
            </a:pPr>
            <a:r>
              <a:rPr lang="en-US" sz="2799" b="1">
                <a:solidFill>
                  <a:srgbClr val="00694C"/>
                </a:solidFill>
                <a:latin typeface="Raleway Semi-Bold"/>
                <a:ea typeface="Raleway Semi-Bold"/>
                <a:cs typeface="Raleway Semi-Bold"/>
                <a:sym typeface="Raleway Semi-Bold"/>
              </a:rPr>
              <a:t>The company's profit is more on weekdays than on weekends.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BF6F1"/>
        </a:solidFill>
        <a:effectLst/>
      </p:bgPr>
    </p:bg>
    <p:spTree>
      <p:nvGrpSpPr>
        <p:cNvPr id="1" name=""/>
        <p:cNvGrpSpPr/>
        <p:nvPr/>
      </p:nvGrpSpPr>
      <p:grpSpPr>
        <a:xfrm>
          <a:off x="0" y="0"/>
          <a:ext cx="0" cy="0"/>
          <a:chOff x="0" y="0"/>
          <a:chExt cx="0" cy="0"/>
        </a:xfrm>
      </p:grpSpPr>
      <p:sp>
        <p:nvSpPr>
          <p:cNvPr id="2" name="TextBox 2"/>
          <p:cNvSpPr txBox="1"/>
          <p:nvPr/>
        </p:nvSpPr>
        <p:spPr>
          <a:xfrm>
            <a:off x="396865" y="2997640"/>
            <a:ext cx="8522247" cy="1828800"/>
          </a:xfrm>
          <a:prstGeom prst="rect">
            <a:avLst/>
          </a:prstGeom>
        </p:spPr>
        <p:txBody>
          <a:bodyPr lIns="0" tIns="0" rIns="0" bIns="0" rtlCol="0" anchor="t">
            <a:spAutoFit/>
          </a:bodyPr>
          <a:lstStyle/>
          <a:p>
            <a:pPr algn="just">
              <a:lnSpc>
                <a:spcPts val="3599"/>
              </a:lnSpc>
            </a:pPr>
            <a:r>
              <a:rPr lang="en-US" sz="3999" b="1" spc="-183">
                <a:solidFill>
                  <a:srgbClr val="00694C"/>
                </a:solidFill>
                <a:latin typeface="Raleway Medium"/>
                <a:ea typeface="Raleway Medium"/>
                <a:cs typeface="Raleway Medium"/>
                <a:sym typeface="Raleway Medium"/>
              </a:rPr>
              <a:t>Hypothesis 1:  Technology products have the highest profit margin compared to other product categories.</a:t>
            </a:r>
          </a:p>
          <a:p>
            <a:pPr marL="0" lvl="1" indent="0" algn="ctr">
              <a:lnSpc>
                <a:spcPts val="3599"/>
              </a:lnSpc>
            </a:pPr>
            <a:endParaRPr lang="en-US" sz="3999" b="1" spc="-183">
              <a:solidFill>
                <a:srgbClr val="00694C"/>
              </a:solidFill>
              <a:latin typeface="Raleway Medium"/>
              <a:ea typeface="Raleway Medium"/>
              <a:cs typeface="Raleway Medium"/>
              <a:sym typeface="Raleway Medium"/>
            </a:endParaRPr>
          </a:p>
        </p:txBody>
      </p:sp>
      <p:sp>
        <p:nvSpPr>
          <p:cNvPr id="3" name="TextBox 3"/>
          <p:cNvSpPr txBox="1"/>
          <p:nvPr/>
        </p:nvSpPr>
        <p:spPr>
          <a:xfrm>
            <a:off x="396865" y="4759765"/>
            <a:ext cx="8747135" cy="1976755"/>
          </a:xfrm>
          <a:prstGeom prst="rect">
            <a:avLst/>
          </a:prstGeom>
        </p:spPr>
        <p:txBody>
          <a:bodyPr lIns="0" tIns="0" rIns="0" bIns="0" rtlCol="0" anchor="t">
            <a:spAutoFit/>
          </a:bodyPr>
          <a:lstStyle/>
          <a:p>
            <a:pPr algn="just">
              <a:lnSpc>
                <a:spcPts val="3919"/>
              </a:lnSpc>
            </a:pPr>
            <a:r>
              <a:rPr lang="en-US" sz="2799" b="1" dirty="0">
                <a:solidFill>
                  <a:srgbClr val="00694C"/>
                </a:solidFill>
                <a:latin typeface="Raleway Semi-Bold"/>
                <a:ea typeface="Raleway Semi-Bold"/>
                <a:cs typeface="Raleway Semi-Bold"/>
                <a:sym typeface="Raleway Semi-Bold"/>
              </a:rPr>
              <a:t>The Hypothesis is supported as technology products have the highest profit margin of the three categories.</a:t>
            </a:r>
          </a:p>
          <a:p>
            <a:pPr algn="just">
              <a:lnSpc>
                <a:spcPts val="3919"/>
              </a:lnSpc>
              <a:spcBef>
                <a:spcPct val="0"/>
              </a:spcBef>
            </a:pPr>
            <a:endParaRPr lang="en-US" sz="2799" b="1" dirty="0">
              <a:solidFill>
                <a:srgbClr val="00694C"/>
              </a:solidFill>
              <a:latin typeface="Raleway Semi-Bold"/>
              <a:ea typeface="Raleway Semi-Bold"/>
              <a:cs typeface="Raleway Semi-Bold"/>
              <a:sym typeface="Raleway Semi-Bold"/>
            </a:endParaRPr>
          </a:p>
        </p:txBody>
      </p:sp>
      <p:sp>
        <p:nvSpPr>
          <p:cNvPr id="4" name="TextBox 4"/>
          <p:cNvSpPr txBox="1"/>
          <p:nvPr/>
        </p:nvSpPr>
        <p:spPr>
          <a:xfrm>
            <a:off x="2717437" y="841413"/>
            <a:ext cx="12403349" cy="1238249"/>
          </a:xfrm>
          <a:prstGeom prst="rect">
            <a:avLst/>
          </a:prstGeom>
        </p:spPr>
        <p:txBody>
          <a:bodyPr lIns="0" tIns="0" rIns="0" bIns="0" rtlCol="0" anchor="t">
            <a:spAutoFit/>
          </a:bodyPr>
          <a:lstStyle/>
          <a:p>
            <a:pPr marL="0" lvl="1" indent="0" algn="ctr">
              <a:lnSpc>
                <a:spcPts val="8999"/>
              </a:lnSpc>
            </a:pPr>
            <a:r>
              <a:rPr lang="en-US" sz="9999" b="1" spc="-459">
                <a:solidFill>
                  <a:srgbClr val="00694C"/>
                </a:solidFill>
                <a:latin typeface="Raleway Bold"/>
                <a:ea typeface="Raleway Bold"/>
                <a:cs typeface="Raleway Bold"/>
                <a:sym typeface="Raleway Bold"/>
              </a:rPr>
              <a:t>Test the hypotheses</a:t>
            </a:r>
          </a:p>
        </p:txBody>
      </p:sp>
      <p:pic>
        <p:nvPicPr>
          <p:cNvPr id="6" name="Picture 5">
            <a:extLst>
              <a:ext uri="{FF2B5EF4-FFF2-40B4-BE49-F238E27FC236}">
                <a16:creationId xmlns:a16="http://schemas.microsoft.com/office/drawing/2014/main" id="{D072E001-5CC0-1978-9A17-0D9EAA8DE1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44200" y="3115204"/>
            <a:ext cx="6721422" cy="5265876"/>
          </a:xfrm>
          <a:prstGeom prst="rect">
            <a:avLst/>
          </a:prstGeom>
          <a:solidFill>
            <a:srgbClr val="000000">
              <a:shade val="95000"/>
            </a:srgbClr>
          </a:solidFill>
          <a:ln w="444500" cap="sq">
            <a:solidFill>
              <a:srgbClr val="000000"/>
            </a:solidFill>
            <a:miter lim="800000"/>
          </a:ln>
          <a:effectLst>
            <a:outerShdw blurRad="254000" dist="190500" dir="2700000" sy="90000" algn="bl" rotWithShape="0">
              <a:srgbClr val="000000">
                <a:alpha val="40000"/>
              </a:srgbClr>
            </a:outerShdw>
          </a:effec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BF6F1"/>
        </a:solidFill>
        <a:effectLst/>
      </p:bgPr>
    </p:bg>
    <p:spTree>
      <p:nvGrpSpPr>
        <p:cNvPr id="1" name=""/>
        <p:cNvGrpSpPr/>
        <p:nvPr/>
      </p:nvGrpSpPr>
      <p:grpSpPr>
        <a:xfrm>
          <a:off x="0" y="0"/>
          <a:ext cx="0" cy="0"/>
          <a:chOff x="0" y="0"/>
          <a:chExt cx="0" cy="0"/>
        </a:xfrm>
      </p:grpSpPr>
      <p:sp>
        <p:nvSpPr>
          <p:cNvPr id="2" name="TextBox 2"/>
          <p:cNvSpPr txBox="1"/>
          <p:nvPr/>
        </p:nvSpPr>
        <p:spPr>
          <a:xfrm>
            <a:off x="509309" y="3229488"/>
            <a:ext cx="8522247" cy="2276475"/>
          </a:xfrm>
          <a:prstGeom prst="rect">
            <a:avLst/>
          </a:prstGeom>
        </p:spPr>
        <p:txBody>
          <a:bodyPr lIns="0" tIns="0" rIns="0" bIns="0" rtlCol="0" anchor="t">
            <a:spAutoFit/>
          </a:bodyPr>
          <a:lstStyle/>
          <a:p>
            <a:pPr algn="just">
              <a:lnSpc>
                <a:spcPts val="3599"/>
              </a:lnSpc>
            </a:pPr>
            <a:r>
              <a:rPr lang="en-US" sz="3999" b="1" spc="-183">
                <a:solidFill>
                  <a:srgbClr val="00694C"/>
                </a:solidFill>
                <a:latin typeface="Raleway Medium"/>
                <a:ea typeface="Raleway Medium"/>
                <a:cs typeface="Raleway Medium"/>
                <a:sym typeface="Raleway Medium"/>
              </a:rPr>
              <a:t>Hypothesis 2: The East region has the highest sales compared to other regions.</a:t>
            </a:r>
          </a:p>
          <a:p>
            <a:pPr algn="just">
              <a:lnSpc>
                <a:spcPts val="3599"/>
              </a:lnSpc>
            </a:pPr>
            <a:endParaRPr lang="en-US" sz="3999" b="1" spc="-183">
              <a:solidFill>
                <a:srgbClr val="00694C"/>
              </a:solidFill>
              <a:latin typeface="Raleway Medium"/>
              <a:ea typeface="Raleway Medium"/>
              <a:cs typeface="Raleway Medium"/>
              <a:sym typeface="Raleway Medium"/>
            </a:endParaRPr>
          </a:p>
          <a:p>
            <a:pPr marL="0" lvl="1" indent="0" algn="ctr">
              <a:lnSpc>
                <a:spcPts val="3599"/>
              </a:lnSpc>
            </a:pPr>
            <a:endParaRPr lang="en-US" sz="3999" b="1" spc="-183">
              <a:solidFill>
                <a:srgbClr val="00694C"/>
              </a:solidFill>
              <a:latin typeface="Raleway Medium"/>
              <a:ea typeface="Raleway Medium"/>
              <a:cs typeface="Raleway Medium"/>
              <a:sym typeface="Raleway Medium"/>
            </a:endParaRPr>
          </a:p>
        </p:txBody>
      </p:sp>
      <p:sp>
        <p:nvSpPr>
          <p:cNvPr id="3" name="TextBox 3"/>
          <p:cNvSpPr txBox="1"/>
          <p:nvPr/>
        </p:nvSpPr>
        <p:spPr>
          <a:xfrm>
            <a:off x="509309" y="5076825"/>
            <a:ext cx="8747135" cy="1481455"/>
          </a:xfrm>
          <a:prstGeom prst="rect">
            <a:avLst/>
          </a:prstGeom>
        </p:spPr>
        <p:txBody>
          <a:bodyPr lIns="0" tIns="0" rIns="0" bIns="0" rtlCol="0" anchor="t">
            <a:spAutoFit/>
          </a:bodyPr>
          <a:lstStyle/>
          <a:p>
            <a:pPr algn="just">
              <a:lnSpc>
                <a:spcPts val="3919"/>
              </a:lnSpc>
            </a:pPr>
            <a:r>
              <a:rPr lang="en-US" sz="2799" b="1">
                <a:solidFill>
                  <a:srgbClr val="00694C"/>
                </a:solidFill>
                <a:latin typeface="Raleway Semi-Bold"/>
                <a:ea typeface="Raleway Semi-Bold"/>
                <a:cs typeface="Raleway Semi-Bold"/>
                <a:sym typeface="Raleway Semi-Bold"/>
              </a:rPr>
              <a:t>•The hypothesis is not supported as the Central region has the highest sales</a:t>
            </a:r>
          </a:p>
          <a:p>
            <a:pPr algn="just">
              <a:lnSpc>
                <a:spcPts val="3919"/>
              </a:lnSpc>
              <a:spcBef>
                <a:spcPct val="0"/>
              </a:spcBef>
            </a:pPr>
            <a:endParaRPr lang="en-US" sz="2799" b="1">
              <a:solidFill>
                <a:srgbClr val="00694C"/>
              </a:solidFill>
              <a:latin typeface="Raleway Semi-Bold"/>
              <a:ea typeface="Raleway Semi-Bold"/>
              <a:cs typeface="Raleway Semi-Bold"/>
              <a:sym typeface="Raleway Semi-Bold"/>
            </a:endParaRPr>
          </a:p>
        </p:txBody>
      </p:sp>
      <p:sp>
        <p:nvSpPr>
          <p:cNvPr id="4" name="TextBox 4"/>
          <p:cNvSpPr txBox="1"/>
          <p:nvPr/>
        </p:nvSpPr>
        <p:spPr>
          <a:xfrm>
            <a:off x="2717437" y="841413"/>
            <a:ext cx="12403349" cy="1238249"/>
          </a:xfrm>
          <a:prstGeom prst="rect">
            <a:avLst/>
          </a:prstGeom>
        </p:spPr>
        <p:txBody>
          <a:bodyPr lIns="0" tIns="0" rIns="0" bIns="0" rtlCol="0" anchor="t">
            <a:spAutoFit/>
          </a:bodyPr>
          <a:lstStyle/>
          <a:p>
            <a:pPr marL="0" lvl="1" indent="0" algn="ctr">
              <a:lnSpc>
                <a:spcPts val="8999"/>
              </a:lnSpc>
            </a:pPr>
            <a:r>
              <a:rPr lang="en-US" sz="9999" b="1" spc="-459">
                <a:solidFill>
                  <a:srgbClr val="00694C"/>
                </a:solidFill>
                <a:latin typeface="Raleway Bold"/>
                <a:ea typeface="Raleway Bold"/>
                <a:cs typeface="Raleway Bold"/>
                <a:sym typeface="Raleway Bold"/>
              </a:rPr>
              <a:t>Test the hypotheses</a:t>
            </a:r>
          </a:p>
        </p:txBody>
      </p:sp>
      <p:pic>
        <p:nvPicPr>
          <p:cNvPr id="6" name="Picture 5">
            <a:extLst>
              <a:ext uri="{FF2B5EF4-FFF2-40B4-BE49-F238E27FC236}">
                <a16:creationId xmlns:a16="http://schemas.microsoft.com/office/drawing/2014/main" id="{F7637DF2-2240-DE35-ED83-C7964E4645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39400" y="3298606"/>
            <a:ext cx="6705600" cy="5552678"/>
          </a:xfrm>
          <a:prstGeom prst="rect">
            <a:avLst/>
          </a:prstGeom>
          <a:solidFill>
            <a:srgbClr val="000000">
              <a:shade val="95000"/>
            </a:srgbClr>
          </a:solidFill>
          <a:ln w="444500" cap="sq">
            <a:solidFill>
              <a:srgbClr val="000000"/>
            </a:solidFill>
            <a:miter lim="800000"/>
          </a:ln>
          <a:effectLst>
            <a:outerShdw blurRad="254000" dist="190500" dir="2700000" sy="90000" algn="bl" rotWithShape="0">
              <a:srgbClr val="000000">
                <a:alpha val="40000"/>
              </a:srgbClr>
            </a:outerShdw>
          </a:effectLst>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TotalTime>
  <Words>1209</Words>
  <Application>Microsoft Office PowerPoint</Application>
  <PresentationFormat>Custom</PresentationFormat>
  <Paragraphs>115</Paragraphs>
  <Slides>17</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17</vt:i4>
      </vt:variant>
    </vt:vector>
  </HeadingPairs>
  <TitlesOfParts>
    <vt:vector size="24" baseType="lpstr">
      <vt:lpstr>Raleway Medium</vt:lpstr>
      <vt:lpstr>Raleway Bold</vt:lpstr>
      <vt:lpstr>Raleway Semi-Bold</vt:lpstr>
      <vt:lpstr>Calibri</vt:lpstr>
      <vt:lpstr>Arial</vt:lpstr>
      <vt:lpstr>Raleway</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problem statement</dc:title>
  <cp:lastModifiedBy>Rishit Sharma</cp:lastModifiedBy>
  <cp:revision>2</cp:revision>
  <dcterms:created xsi:type="dcterms:W3CDTF">2006-08-16T00:00:00Z</dcterms:created>
  <dcterms:modified xsi:type="dcterms:W3CDTF">2024-12-04T14:46:13Z</dcterms:modified>
  <dc:identifier>DAGYVQ2vlvI</dc:identifier>
</cp:coreProperties>
</file>